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handoutMasterIdLst>
    <p:handoutMasterId r:id="rId75"/>
  </p:handoutMasterIdLst>
  <p:sldIdLst>
    <p:sldId id="444" r:id="rId2"/>
    <p:sldId id="372" r:id="rId3"/>
    <p:sldId id="500" r:id="rId4"/>
    <p:sldId id="366" r:id="rId5"/>
    <p:sldId id="361" r:id="rId6"/>
    <p:sldId id="280" r:id="rId7"/>
    <p:sldId id="445" r:id="rId8"/>
    <p:sldId id="283" r:id="rId9"/>
    <p:sldId id="284" r:id="rId10"/>
    <p:sldId id="467" r:id="rId11"/>
    <p:sldId id="285" r:id="rId12"/>
    <p:sldId id="286" r:id="rId13"/>
    <p:sldId id="446" r:id="rId14"/>
    <p:sldId id="460" r:id="rId15"/>
    <p:sldId id="461" r:id="rId16"/>
    <p:sldId id="462" r:id="rId17"/>
    <p:sldId id="463" r:id="rId18"/>
    <p:sldId id="447" r:id="rId19"/>
    <p:sldId id="458" r:id="rId20"/>
    <p:sldId id="465" r:id="rId21"/>
    <p:sldId id="459" r:id="rId22"/>
    <p:sldId id="468" r:id="rId23"/>
    <p:sldId id="470" r:id="rId24"/>
    <p:sldId id="471" r:id="rId25"/>
    <p:sldId id="472" r:id="rId26"/>
    <p:sldId id="469" r:id="rId27"/>
    <p:sldId id="488" r:id="rId28"/>
    <p:sldId id="502" r:id="rId29"/>
    <p:sldId id="503" r:id="rId30"/>
    <p:sldId id="504" r:id="rId31"/>
    <p:sldId id="505" r:id="rId32"/>
    <p:sldId id="506" r:id="rId33"/>
    <p:sldId id="507" r:id="rId34"/>
    <p:sldId id="508" r:id="rId35"/>
    <p:sldId id="509" r:id="rId36"/>
    <p:sldId id="494" r:id="rId37"/>
    <p:sldId id="473" r:id="rId38"/>
    <p:sldId id="485" r:id="rId39"/>
    <p:sldId id="486" r:id="rId40"/>
    <p:sldId id="487" r:id="rId41"/>
    <p:sldId id="510" r:id="rId42"/>
    <p:sldId id="511" r:id="rId43"/>
    <p:sldId id="512" r:id="rId44"/>
    <p:sldId id="448" r:id="rId45"/>
    <p:sldId id="449" r:id="rId46"/>
    <p:sldId id="450" r:id="rId47"/>
    <p:sldId id="453" r:id="rId48"/>
    <p:sldId id="452" r:id="rId49"/>
    <p:sldId id="451" r:id="rId50"/>
    <p:sldId id="294" r:id="rId51"/>
    <p:sldId id="379" r:id="rId52"/>
    <p:sldId id="295" r:id="rId53"/>
    <p:sldId id="380" r:id="rId54"/>
    <p:sldId id="296" r:id="rId55"/>
    <p:sldId id="381" r:id="rId56"/>
    <p:sldId id="297" r:id="rId57"/>
    <p:sldId id="382" r:id="rId58"/>
    <p:sldId id="383" r:id="rId59"/>
    <p:sldId id="466" r:id="rId60"/>
    <p:sldId id="498" r:id="rId61"/>
    <p:sldId id="518" r:id="rId62"/>
    <p:sldId id="298" r:id="rId63"/>
    <p:sldId id="301" r:id="rId64"/>
    <p:sldId id="302" r:id="rId65"/>
    <p:sldId id="345" r:id="rId66"/>
    <p:sldId id="454" r:id="rId67"/>
    <p:sldId id="513" r:id="rId68"/>
    <p:sldId id="514" r:id="rId69"/>
    <p:sldId id="515" r:id="rId70"/>
    <p:sldId id="516" r:id="rId71"/>
    <p:sldId id="517" r:id="rId72"/>
    <p:sldId id="443" r:id="rId73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3200C0"/>
    <a:srgbClr val="2909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44"/>
    <p:restoredTop sz="92917" autoAdjust="0"/>
  </p:normalViewPr>
  <p:slideViewPr>
    <p:cSldViewPr>
      <p:cViewPr varScale="1">
        <p:scale>
          <a:sx n="113" d="100"/>
          <a:sy n="113" d="100"/>
        </p:scale>
        <p:origin x="146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3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18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483FE-1C75-4C0E-94EA-7CA64890BE66}" type="datetimeFigureOut">
              <a:rPr lang="en-US" smtClean="0"/>
              <a:pPr/>
              <a:t>11/23/21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5D2E65-3679-47D4-97E2-DE1AB93850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971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0:46:29.3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7149 14942 24575,'0'19'0,"0"-1"0,0-1 0,0-2 0,0 1 0,0 0 0,0 8 0,0 1 0,0 8 0,0-10 0,0 4 0,0-14 0,0 3 0,0-7 0,0-1 0,0-2 0,0-1 0,0 0 0,0 1 0,-2-27 0,1 8 0,-1-31 0,2 14 0,0-9 0,0-17 0,0 17 0,0-20 0,0 18 0,0-4 0,0 1 0,0 9 0,3 2 0,1 12 0,2 1 0,0 11 0,-3 0 0,0 11 0,-3 9 0,0 14 0,0 9 0,0 10 0,0 1 0,0 0-378,0-11 0,0-1 378,0 12 0,0-3 0,0 0 0,0 3 0,0-12 0,0 0-154,0 12 154,0 5 0,0-5 0,0-5 0,0-11 0,0-5 0,0-8 0,0-3 750,-3-2-750,2-5 160,-1 2-160,-1-14 0,-1-11 0,-2-14 0,-3-13 0,1-6 0,0 3-359,3 10 1,0 1 358,1-9 0,0 12 0,0-1 0,-1-11-54,0 0 54,-2 1 0,6 9 0,-2 6 0,0 8 0,2 5 715,-1 7-715,-1 1 56,2 12-56,-4 8 0,4 20 0,-2 9 0,0-11 0,1 1-774,1 28 774,-1-18 0,0-1 0,2 16 0,0-20 0,0 0 0,0 16 0,0 4 0,0-5 0,0-7 0,0-10 0,0-8 0,0-7 0,0-6 0,0-4 774,0-1-774,0-3 0,2-2 0,1 0 0,0-6 0,-1-6 0,-2-9 0,0-11 0,0-5 0,0-5 0,0 0 0,0-5 0,0-2 0,0 1 0,0 1 0,0 14 0,0 1 0,0 16 0,0 1 0,3 9 0,-1 3 0,4 9 0,0 8 0,1 4 0,0 3 0,-1-8 0,1 3 0,-4-6 0,2-1 0,-4-3 0,4-4 0,-5 1 0,5-3 0,5-1 0,12-2 0,-9 0 0,4 0 0</inkml:trace>
  <inkml:trace contextRef="#ctx0" brushRef="#br0" timeOffset="1449">7643 14971 24575,'0'24'0,"0"1"0,0 4 0,0 0 0,0-1 0,0 1 0,0-4 0,0-1 0,0-4 0,0 8 0,0 3 0,0 7 0,0-3 0,0-2 0,0-4 0,0-8 0,0 2 0,0-13 0,0 2 0,0-7 0,0 1 0,0-13 0,0-10 0,-4-20 0,-4-8 0,-6-11 0,1 9-286,5 17 1,-1 0 285,-4-17 0,-4-8 0,0 4 0,1 7 0,0 4 0,5 11 0,1 5 0,3 8 0,1 0 0,0 9 571,3 4-571,1 16 0,2 10 0,0 17 0,0 17-1254,0 1 1254,2-20 0,0-1 0,3 16-213,-1-19 1,1-2 212,3 15 0,4 9 0,-3-12 0,2-4 0,-3-7 0,-1-12 0,-4-1 0,0-11 1226,-1-1-1226,-1-12 453,1-13-453,-2-16 0,0-18 0,0 20 0,0-2-211,0-2 1,0 0 210,0-25 0,0 27 0,0 0 0,0-19 0,0 0 0,0 7 0,0 19 0,0 9 0,0 8 0,0 11 0,0 9 0,4 10 421,-4 8-421,7-1 0,-3 1 0,3 0 0,-3 0 0,2-4 0,-3-5 0,1-4 0,1-7 0,-2-1 0,3-2 0,5-3 0,7-1 0,-6-2 0,1 0 0</inkml:trace>
  <inkml:trace contextRef="#ctx0" brushRef="#br0" timeOffset="4215">8102 15185 24575,'-11'0'0,"-1"0"0,3 0 0,0 0 0,0 0 0,1 3 0,1 0 0,-4 0 0,2 0 0,0-1 0,0 1 0,4 3 0,-1-1 0,1-2 0,1 2 0,2-2 0,2 2 0,0 1 0,-2-1 0,1 4 0,-2 3 0,3 1 0,0 3 0,0-1 0,0-2 0,0 2 0,0 1 0,0-3 0,0 2 0,0 1 0,0-3 0,3 2 0,0-3 0,6-3 0,0 3 0,4-5 0,-4 1 0,2-2 0,-5 0 0,6-1 0,-6-1 0,2-2 0,1-2 0,-3 0 0,5 0 0,-2 0 0,3 0 0,0 0 0,4 0 0,-3 0 0,6 0 0,-7 0 0,7 0 0,-6-2 0,6-2 0,-6-2 0,3-3 0,-1 2 0,-2-5 0,3 5 0,-4-4 0,0 4 0,-3-5 0,0 6 0,-3-6 0,-1 6 0,1-2 0,-1 2 0,1 1 0,-1-4 0,-1 3 0,1-6 0,-4 3 0,4-3 0,-4 0 0,4-4 0,-4 3 0,2-6 0,-3 6 0,0-2 0,0 3 0,0 0 0,0-1 0,0 1 0,0 0 0,0 0 0,0 0 0,-3 0 0,0 2 0,-6-1 0,0 5 0,-3-6 0,0 5 0,0-1 0,-4 1 0,0 1 0,-1-1 0,-2 1 0,3 2 0,-1-1 0,2 4 0,-1-2 0,0 3 0,-4 0 0,3 0 0,-2 0 0,3 0 0,-4 0 0,1 0 0,2 0 0,2 0 0,2 0 0,1 3 0,0 0 0,0 3 0,0 0 0,3 0 0,-3 3 0,3 0 0,0 3 0,-3 0 0,2 4 0,1-4 0,-1 7 0,4-2 0,-1 3 0,0-1 0,4-2 0,0 2 0,3-3 0,0 4 0,0 0 0,0-1 0,0 1 0,0 0 0,0 0 0,0 0 0,0-4 0,2 3 0,5-3 0,3 0 0,3 3 0,-1-6 0,1 3 0,-1-7 0,0 3 0,-3-6 0,-1 3 0,-2-4 0,-1-2 0,1-1 0,-1-2 0,1 0 0,-1 0 0,0 0 0,0 0 0,1 0 0,2 0 0,1-2 0,7-5 0,-3-2 0,6-5 0,-3 2 0,4-5 0,0 2 0,1-2 0,-5 5 0,3-1 0,-9 0 0,9 3 0,-12-1 0,8 1 0,-5 0 0,-1-1 0,0 1 0,-4 1 0,4-2 0,-3 2 0,3-1 0,-3-1 0,0 2 0,0-3 0,-3 0 0,3-4 0,-6 3 0,3-2 0,-3-1 0,0 3 0,0-6 0,0 6 0,0-3 0,0 4 0,0 3 0,0-2 0,0 4 0,0-4 0,0 5 0,0-6 0,-5 6 0,1-3 0,-7 1 0,4 1 0,-4-1 0,5 2 0,-6 0 0,3 0 0,-3 3 0,0 0 0,0 3 0,0 0 0,0-3 0,-4 3 0,6-3 0,-5 3 0,6 0 0,-3 0 0,3 0 0,0 0 0,4 0 0,-1 0 0,0 0 0,1 0 0,0 0 0,-1 0 0,1 0 0,-1 0 0,1 0 0,-1 2 0,1-1 0,0 1 0,-3 1 0,4-3 0,-2 3 0</inkml:trace>
  <inkml:trace contextRef="#ctx0" brushRef="#br0" timeOffset="13226">14542 14801 24575,'0'0'0</inkml:trace>
  <inkml:trace contextRef="#ctx0" brushRef="#br0" timeOffset="15419">14419 14722 24575,'0'11'0,"0"3"0,0 3 0,0 16 0,0-1 0,0 17 0,0-4 0,0-4 0,0 2 0,0 2 0,0-3 0,0 12 0,0-18 0,0 7 0,0-13 0,0 8 0,0-8 0,0 3 0,0-4 0,0 0 0,0-8 0,0 2 0,0-7 0,0 4 0,0-3 0,0-2 0,2-6 0,-1 0 0,1-4 0,-2 1 0,0-1 0,0-22 0,0-2 0,0-23 0,-8-7 0,2-4 0,-3 6 0,1-12 0,4 16 0,-5-12 0,0 5 0,5 4 0,-3 2 0,2 5 0,1 5 0,-3 4 0,7 6 0,-6 4 0,5 7 0,-2-6 0,1 12 0,1-4 0,-4 14 0,5 5 0,-3 24 0,3 0 0,-3 17 0,2 1-831,-3 7 831,4-23 0,0 1 0,0-3 0,0 0 0,0 27 0,0-29 0,0 0 0,0 16 0,0 5 0,0-12 0,0-10 0,0-5 0,0-7 0,0-5 831,0-3-831,0-4 0,0-4 0,0-12 0,0-4 0,0-22 0,0 5 0,0-17 0,0-2 0,0-6 0,0 9-414,0 12 1,0 0 413,0-15 0,0 19 0,0-1 0,0 2 0,0 1-90,0-16 90,0-10 0,0 10 0,0-3 0,0 13 0,0 2 0,0 10 0,0 8 0,0 3 823,0 4-823,0 9 94,0 10-94,0 4 0,0 19 0,0-7 0,0 22 0,0 0-517,0 9 517,0-26 0,0-1 0,0 12 0,0 17 0,0-17 0,0 14 0,0-5 0,0-6 0,0-1 0,0-10 0,3-4 0,-2-6 0,4-8 0,-4-3 0,2-5 517,-3-3-517,2-2 0,1-2 0,0-2 0,-1-1 0</inkml:trace>
  <inkml:trace contextRef="#ctx0" brushRef="#br0" timeOffset="17513">14783 14823 24575,'0'22'0,"0"6"0,0 2 0,0 18 0,0 0 0,0 0 0,0 5 0,0-7 0,0 6 0,0 4 0,0-6 0,0-5 0,0-1 0,0-5 0,0-8 0,0 1 0,0-11 0,0 2 0,0-3 0,0-7 0,0 2 0,0-9 0,0 3 0,0-4 0,0-18 0,0-6 0,0-9 0,0-9 0,0 2 0,0-11 0,0 16 0,0-1 0,-3-12 0,2 11 0,1 0 0,-3-10 0,3-14 0,0 6 0,-4 5 0,3 1 0,-2 6 0,3 3 0,-3 6 0,2 5 0,-2 10 0,3-1 0,0 9 0,0-3 0,0 9 0,0 9 0,-5 1 0,4 20 0,-5-3 0,2 16 0,0 2 0,-1 11 0,3-24 0,0 1 0,2 2 0,0 1 0,0 1 0,0-1-259,0-4 0,0 0 259,0 24 0,0-11 0,0-6 0,3-9 0,1-7 0,-1-6 0,3-2 0,-5-6 518,1 0-518,-2-4 0,3-2 0,-3-7 0,3-7 0,-3-7 0,0-6 0,0-10 0,0-2 0,0-13 0,0-1 0,0 8 0,0-11 0,0 12 0,0-9 0,0 5 0,0 1 0,0 13 0,0-1 0,0 11 0,0 3 0,0 3 0,0 9 0,0-3 0,0 9 0,0 6 0,0 4 0,0 13 0,0-5 0,0 14 0,0-6 0,-4 22 0,3-15 0,-7 21 0,7-19 0,-3 14 0,4-8 0,0 3 0,0-10 0,0-5 0,0-1 0,0-10 0,0 1 0,0-10 0,0-1 0,10-5 0,-8 0 0,8-3 0</inkml:trace>
  <inkml:trace contextRef="#ctx0" brushRef="#br0" timeOffset="19886">15185 15103 24575,'-12'0'0,"-5"0"0,10 2 0,-5 1 0,4 3 0,-1 0 0,-1-1 0,2-1 0,0 1 0,4 1 0,-7 0 0,7 3 0,-4-3 0,2-3 0,1 2 0,-1-2 0,3 2 0,-2 0 0,4 1 0,-1-1 0,2 1 0,-2-1 0,1 1 0,-2 2 0,3-2 0,0 5 0,-2-1 0,1 2 0,-2 0 0,3 0 0,0 0 0,0 0 0,0 0 0,0 0 0,0 0 0,0 0 0,0 0 0,0 0 0,3-3 0,0 3 0,3-6 0,0 5 0,-1-5 0,1 6 0,0-3 0,-1 0 0,1-1 0,0 0 0,-1-1 0,1 1 0,0 0 0,-1-2 0,1 3 0,-1-4 0,1 1 0,-1-1 0,4 1 0,-3-1 0,5 4 0,-5-3 0,2 2 0,1-2 0,0 0 0,0 0 0,2-1 0,-5-1 0,6-2 0,-6 1 0,2-3 0,-2 3 0,-1-3 0,1 0 0,-1 0 0,0 0 0,1 0 0,-1 0 0,1 0 0,2 0 0,1-6 0,3 2 0,0-7 0,1 4 0,-1-5 0,-3 6 0,2-6 0,-2 3 0,3-3 0,-2 0 0,-2 0 0,1 0 0,-2-1 0,2 1 0,-3 0 0,0 0 0,0 0 0,0 0 0,0 0 0,0-1 0,-3 4 0,2-2 0,-4 2 0,2-1 0,-3-1 0,0 5 0,0-6 0,0 6 0,0-2 0,0-1 0,0 3 0,0-6 0,0 6 0,0-2 0,-3-1 0,0 3 0,-3-6 0,0 6 0,0-5 0,1 5 0,-4-3 0,3 3 0,-3 0 0,1 1 0,1-1 0,-1 0 0,0 0 0,1 3 0,-1-2 0,2 5 0,1-3 0,-1 1 0,1 1 0,-1-1 0,1-1 0,-4 3 0,3-3 0,-2 3 0,2 0 0,1 0 0,-4-3 0,3 3 0,-3-3 0,4 3 0,0 0 0,2-5 0,1 2 0,2-5 0,0 5 0,0 1 0</inkml:trace>
  <inkml:trace contextRef="#ctx0" brushRef="#br0" timeOffset="22044">14740 14906 24575,'0'19'0,"0"2"0,0-1 0,0 9 0,0 1 0,0 12 0,0-6 0,0 7 0,0 13 0,0-18 0,0 22 0,0-20 0,0 5 0,0-2 0,0-4 0,0-5 0,0-1 0,3-8 0,-2-1 0,4-8 0,-4 3 0,2-6 0,-3 2 0,0-6 0,0 3 0,2-3 0,-1 3 0,2-3 0,-3-1 0,0-2 0,0-1 0,0 1 0,0-5 0,0-5 0,0-8 0,0-5 0,0-3 0,0-3 0,0-2 0,-3 0 0,-1-3 0,-3 3 0,3-4 0,-2 4 0,2-3 0,0 8 0,-2-4 0,2 0 0,0 3 0,1-3 0,0 8 0,2-3 0,-4 2 0,4 1 0,-2-3 0,3 6 0,0-6 0,-3 6 0,3-3 0,-3 4 0,3-4 0,0 3 0,0-2 0,0 3 0,0 0 0,0-1 0,0 4 0,0-2 0,0 2 0,0-3 0,0 0 0,0-1 0,0 4 0,0-2 0,0 5 0,0-3 0,0 4 0,0-1 0,0 1 0,0-1 0,0 6 0,0 3 0,0 6 0,0 2 0,0 5 0,0 0 0,0 4 0,0 4 0,0-4 0,0 8 0,0-3 0,0 4 0,0-1 0,0 1 0,0 0 0,0 0 0,0 0 0,0-4 0,0-2 0,0-6 0,0-5 0,0-6 0,0-3 0</inkml:trace>
  <inkml:trace contextRef="#ctx0" brushRef="#br0" timeOffset="32993">19588 16517 24575,'28'0'0,"-1"0"0,17 0 0,-10 0 0,-3 0 0,0 0 0,4 0 0,-1 0 0,-1 0 0,-2 0 0,12 0 0,-17 0 0,2 0 0,-12 0 0,0 0 0,-9 2 0,-2 4 0,-18 4 0,-7 4 0,-20-2 0,-11 4-1173,-6-7 1173,19-2 0,0 0 0,2-2 0,0-1 0,-6 1 0,0 0 0,3 0 0,2-1 0,4-1 0,1 0-291,-2-1 0,0 0 291,-23-2 0,0 0 0,6 3 0,15-2 0,8 3 0,11-4 0,2 2 1137,6-1-1137,9 2 618,8-3-618,14 0 0,-1 0 0,7-3 0,-7-1 0,2-6 0,1-1 0,11 3 0,-17 2 0,5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9T07:29:57.0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17301 6827 24575,'-14'-14'0,"3"-1"0,5-3 0,3 1 0,3-4 0,0 0 0,3-4 0,6 1 0,-2 5 0,4 5 0,-5 2 0,2 3 0,1 0 0,-1 1 0,0 5 0,-1-1 0,2 3 0,5-4 0,-5 5 0,5-3 0,-5 3 0,0 0 0,-1 0 0,-2 0 0,-1 0 0,1 0 0,-1 0 0,3 0 0,0 0 0,3 5 0,0 1 0,0 8 0,1 3 0,-1 1 0,1 6 0,-3-9 0,-3 0 0,-3-4 0,-3-2 0,3 3 0,-3-2 0,3 1 0,-3 7 0,-3 5 0,-10 12 0,-8 2 0,-13 1 0,-5 0 0,-3-3 0,9-6 0,4-6 0,8-6 0,1-6 0,-4 2 0,3-3 0,-3 1 0,-1 1 0,-5-2 0,-3 3 0,-3 0 0,8-3 0,3-4 0,4-3 0,9-3 0,1 0 0,8-5 0,1-1 0,2-8 0,2 5 0,4-5 0,2 6 0,9 2 0,-4 1 0,4 5 0,-5 0 0,0 0 0,4 0 0,9 0 0,6 0 0,9 0 0,-1 0 0,1 3 0,0 1 0,-3 2 0,2 1 0,-15-4 0,4 0 0,-12-3 0,0 3 0,0-2 0,-4 1 0,0-2 0,0 3 0,0-2 0,0 1 0,2-2 0,11 0 0,-13 0 0,5 0 0</inkml:trace>
  <inkml:trace contextRef="#ctx0" brushRef="#br0" timeOffset="2316">17837 6027 24575,'0'26'0,"0"1"0,0 2 0,0 0 0,0 8 0,0-1 0,0 5 0,0-6 0,0-3 0,0 0 0,0-9 0,-3-3 0,2-8 0,-1 0 0,2-2 0,0-2 0,0-3 0,0 1 0,-3-1 0,3 1 0,-5-3 0,4 1 0,-3-1 0,3 2 0,-2-7 0,3 1 0,0-10 0,11-3 0,-3 0 0,13-4 0,-4 1 0,3 3 0,1-3 0,-1 4 0,0 0 0,12-7 0,-3 5 0,10-4 0,-13 6 0,-2 4 0,-10 0 0,-2 6 0,-5-2 0,-1 4 0,-25 7 0,11-1 0,-20 9 0,13-7 0,2 1 0,-6 2 0,-3 0 0,-1 2 0,-9 1 0,7-1 0,1 0 0,0-3 0,6-1 0,0-2 0,6-3 0,4 0 0,3-3 0,2 2 0,2-2 0,10 3 0,13-3 0,15 3 0,14 8 0,-20-3 0,0 2 0,16 14 0,0-2 0,-17 1 0,-4-9 0,-1 4 0,-9-8 0,-1 0 0,-3-2 0,-1-4 0,0 0 0,1-4 0,-6 0 0,-1 0 0</inkml:trace>
  <inkml:trace contextRef="#ctx0" brushRef="#br0" timeOffset="4286">19034 6389 24575,'-23'3'0,"-28"23"0,16-6 0,-3 2 0,-5 4 0,-1 2 0,-3 2 0,2-2 0,8-3 0,3-3 0,-16 7 0,6 3 0,26-24 0,-10 10 0,11-11 0,-4 3 0,5-4 0,1 3 0,5-2 0,-5-1 0,9-1 0,-5 1 0,5 0 0,0 2 0,4-3 0,2 0 0,2 0 0,1 0 0,9 4 0,10 7 0,9 4 0,18 12 0,-1 4 0,-21-17 0,1 0 0,19 17 0,-9-6 0,-7-10 0,-12-6 0,-4-5 0,-7-3 0,-2-1 0,2 1 0,-2-3 0,6 0 0,-3-1 0,-2-1 0,-2 2 0</inkml:trace>
  <inkml:trace contextRef="#ctx0" brushRef="#br0" timeOffset="5170">18319 7129 24575,'49'22'0,"-21"-8"0,0 1 0,15 11 0,-4-4 0,-13-6 0,-10-10 0,-1-2 0,2 1 0,3-4 0,8 6 0,-15-7 0,5 4 0</inkml:trace>
  <inkml:trace contextRef="#ctx0" brushRef="#br0" timeOffset="7020">19745 5925 24575,'-12'-11'0,"4"6"0,5-13 0,3 12 0,0-5 0,0 4 0,0-4 0,0 3 0,11-7 0,6-4 0,11 3 0,8 0 0,-7 10 0,2 3 0,-10 3 0,-3 5 0,-6 2 0,-3 8 0,-3 2 0,1 2 0,-4 5 0,0-3 0,-3 19 0,-10 2 0,0-12 0,-3-1 0,-5 1 0,-4-2 0,-2 0 0,-1-3 0,-1-4 0,0-3 0,-18 10 0,14-15 0,12-4 0,9-6 0,4 0 0,4-3 0,10 0 0,14 0 0,14 0 0,8 0 0,-1-3 0,-9 2 0,-6-2 0,-9 3 0,0 0 0,-1 0 0,10 0 0,-5 0 0,4 0 0,-4-3 0,4 0 0,0-1 0,-8 1 0,-7 3 0</inkml:trace>
  <inkml:trace contextRef="#ctx0" brushRef="#br0" timeOffset="8270">20501 5408 24575,'0'29'0,"0"10"0,0 8 0,0-15 0,0 1 0,0 15 0,0 0 0,0-20 0,0-11 0,0 2 0,0-7 0,0 1 0,0-5 0,0-2 0,0-5 0,0-10 0,6-10 0,7-17 0,-1 3 0,8-5 0,-9 9 0,3 0 0,0 5 0,-3 0 0,1 4 0,1-2 0,3-1 0,2 2 0,-3 3 0,-1 9 0,-3 4 0,-3 5 0,0 0 0,-2 5 0,0 2 0,0 8 0,0 2 0,1 3 0,0 3 0,0 2 0,-3 4 0,-1 0 0,-3 0 0,0 0 0,0 12 0,0 4 0,-7 13 0,2-9 0,-2-19 0,3-12 0</inkml:trace>
  <inkml:trace contextRef="#ctx0" brushRef="#br0" timeOffset="9236">19371 6720 24575,'43'0'0,"-5"0"0,9 0 0,4 0 0,-7 0 0,5 0 0,2 0 0,1 0 0,1 0-1034,-4 0 1,1 0 0,1 0 0,1 0 0,-1 0 0,1 0 1033,1 0 0,1 0 0,0 0 0,0 0 0,-1 0 0,-2 0 0,2 0 0,0 0 0,-2 0 0,-1 0 0,-3 0-147,11 0 0,-4 0 0,-4 0 147,8 0 0,-8 0 1424,5 0-1424,-41 0 0,9 0 0,-19 0 0,5 0 0</inkml:trace>
  <inkml:trace contextRef="#ctx0" brushRef="#br0" timeOffset="10387">19803 7349 24575,'0'36'0,"0"11"0,0-7 0,0 4 0,0 2 0,0 0 0,0 1 0,0-2 0,0-9 0,0-4 0,0 9 0,0-33 0,0-16 0,14-36 0,7-8 0,-1 13 0,3-2 0,1 0 0,1 2 0,1 3 0,0 3 0,-5 7 0,-1 2 0,8-4 0,-11 19 0,-5 6 0,1 3 0,2 0 0,-2 6 0,4 8 0,-5 3 0,3 11 0,-5-3 0,1 4 0,-1 12 0,-5-4 0,1 7 0,-6-8 0,0-6 0,0-12 0,0-5 0</inkml:trace>
  <inkml:trace contextRef="#ctx0" brushRef="#br0" timeOffset="10970">20467 7629 24575,'49'0'0,"-4"0"0,-6 0 0,3 0 0,4 0 0,1 0 0,2 0 0,1 0 0,0 0 0,-1 0 0,-13 0 0,-4 0 0,4 0 0,-23 0 0,-5 0 0,-5 0 0,2 0 0</inkml:trace>
  <inkml:trace contextRef="#ctx0" brushRef="#br0" timeOffset="11669">20836 7469 24575,'0'47'0,"0"-16"0,0 2 0,0-1 0,0 1 0,0 4 0,0-1 0,0 11 0,0-13 0,0-20 0,0-5 0,0-1 0,0-4 0,0 1 0</inkml:trace>
  <inkml:trace contextRef="#ctx0" brushRef="#br0" timeOffset="12756">21675 7520 24575,'19'-6'0,"18"-20"0,-1-4 0,-7 2 0,-1-1 0,3-18 0,-13 20 0,-1 2 0,-3-7 0,-2 7 0,-9 16 0,3-2 0,-6 5 0,3-6 0,-3 6 0,0-2 0,0 0 0,0 6 0,0 7 0,0 12 0,-3 30 0,-1-15 0,-1 2 0,1 11 0,-1 2 0,-1 3 0,0 1 0,3-2 0,1-2 0,0-4 0,0-1 0,2-4 0,0-3 0,0 16 0,0-13 0,0-17 0,0-5 0,0-7 0,0 2 0,0-4 0,0 1 0,0 3 0,0-7 0,0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9T07:29:11.0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19994 5426 24575,'0'22'0,"0"4"0,0-5 0,0 7 0,0 2 0,0 1 0,0 5 0,0-5 0,0-2 0,0 2 0,0-6 0,0 2 0,0-8 0,0 2 0,0-8 0,0 6 0,3-3 0,-2 4 0,2 0 0,-3 5 0,0-2 0,0 5 0,3-4 0,-3-3 0,3 6 0,-3-2 0,0 11 0,0-9 0,0-2 0,0-6 0,0-2 0,0-1 0,0 3 0,0-6 0,0 11 0,0-4 0,0 7 0,0-2 0,0-1 0,0-6 0,0-1 0,0-9 0,2-2 0,1-4 0,11-2 0,-4 0 0,8-3 0,-6 3 0,8-6 0,7-1 0,9 3 0,4-5 0,0 5 0,-4 1 0,-10 0 0,-5 3 0,-9 0 0,0 0 0,0 0 0,6 0 0,-8 0 0,7 0 0,-8 0 0,5 0 0,-2 0 0,1 0 0,-2 0 0,-2 0 0,-1 0 0,-3 0 0,0 0 0,2 0 0,-1 0 0,1 0 0,-2-3 0,-2-3 0,2 0 0,-2-3 0,0 1 0,2-1 0,-2-4 0,3 1 0,0-9 0,1-5 0,-1-7 0,0-6 0,-2 3 0,-1-1 0,-3-6 0,0 15 0,0-5 0,0 16 0,0-2 0,0 3 0,0-1 0,0-2 0,0 1 0,0-4 0,0 0 0,0 5 0,0 0 0,0 2 0,0-6 0,0 0 0,0 2 0,0 1 0,0 5 0,0 1 0,0 0 0,0-5 0,0 1 0,0-8 0,0 6 0,0-3 0,0 9 0,0 1 0,0 2 0,0 3 0,0-2 0,0 0 0,0 2 0,0-2 0,0 3 0,0-1 0,-5-2 0,-1 3 0,-5-3 0,-3 2 0,-1 0 0,1 1 0,-1 1 0,6-1 0,-2 2 0,5 0 0,-6-2 0,3 4 0,-3-5 0,0 6 0,0-6 0,-3 3 0,0-3 0,-6 0 0,3 3 0,-6-3 0,6 3 0,-6 0 0,11-2 0,-9 1 0,9 1 0,-5 1 0,1-1 0,5 2 0,-5-1 0,5 2 0,-2 0 0,6 0 0,0 0 0,3 0 0,2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3T07:39:17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12524 5014 24575,'31'0'0,"2"0"0,6 0 0,16 0 0,-7 0 0,5 0 0,-9 0 0,3 0 0,3 0-1206,1 0 0,2 0 0,3 0 0,0 0 1206,-8 0 0,1 0 0,0 0 0,1 0 0,-1 0 0,3 1 0,0 0 0,0 0 0,0 0 0,0 0 0,2 0 0,1-1 0,-1 0 0,0 0 0,-2 1 0,8 0 0,-1 0 0,-2 1 0,0-1 61,-7-1 1,-1 0-1,-1 0 1,-1 0-62,8 0 0,-1 0 0,-4 0 519,6 0 0,-4 0-519,-8 0 0,-2 0 0,-9 0 0,-2 0 0,13-6 2435,-12 2-2435,-11-5 1105,-4 6-1105,-9 0 0,0 3 0,-3 0 0,0 0 0,0 0 0,1 3 0,-1-3 0,0 5 0,0-4 0,0 1 0,3-2 0,10 0 0,4 0 0,17 0 0,3 0 0,-12 0 0,2 0 0,16-7 0,8-5 0,-4-15 0,-27 14 0,5-1 0,18 21 0,4-1 0,12 1-820,-15 0 0,5 0 0,3 1 0,2-1 820,-10-1 0,2-1 0,2 1 0,1-1 0,-1 1 0,-1 0 0,-1 1 0,-1 0 0,0 0 0,-1 1 0,1-1 0,0-1 0,9 1 0,2 0 0,-2-1 0,-2 0 0,-4 0 0,5 2 0,-4-1 0,-4 0 0,9 0 0,-9-1 0,-6-1 0,-23-2 0,-5-3 0,-7 0 0,-4 0 0,1 0 820,-3-5 0,-1 4 0,-2-4 0</inkml:trace>
  <inkml:trace contextRef="#ctx0" brushRef="#br0" timeOffset="3287">10543 7180 24575,'28'-10'0,"5"-5"0,-1 4 0,4 2-1271,-3 2 0,1 1 1271,10 1 0,9 1-651,-11 1 0,6 0 0,4 1 0,2-1 0,-2 2 651,-1-1 0,0 2 0,1 0 0,1-1 0,2 0 0,-5 0 0,2-1 0,2 0 0,0 0 0,0 0 0,-1 0 0,-1 1 0,1 1 0,0 0 0,-1 0 0,-1 0 0,-1 0 0,-2 0 0,9 0 0,-1 0 0,-4 0 0,-1 0 424,2 0 1,-3 1 0,-5-2-425,-1 0 0,-8 0 0,-7-2 0,-14-3 1093,-10-5-1093,-2 1 0,-3 1 0,0 4 0</inkml:trace>
  <inkml:trace contextRef="#ctx0" brushRef="#br0" timeOffset="11273">2942 10062 24575,'32'-3'0,"-1"-1"0,7-4 0,9-4-2335,-7 1 1,5 1 2334,-7 4 0,2 1 0,4-1-1176,12-4 1,4-1-1,1 2 1176,-12 4 0,2 1 0,0 1 0,2 0 0,-4 0 0,2 0 0,1 0 0,0 0 0,-2 1 57,7 0 0,-1 0 0,0 1 0,0 0-57,5 0 0,0 1 0,0 0 0,-4 1-110,2-1 1,-4 0 0,-2 0 109,-8 0 0,-2 0 0,-4 0 841,1 0 1,-5 0-842,0 0 4009,-13 0-4009,-8 0 2067,-8 0-2067,8 0 0,-11 0 0,2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A5E92A9-E9A6-4CBA-8924-4EDCE621F4F1}" type="datetimeFigureOut">
              <a:rPr lang="en-US" smtClean="0"/>
              <a:pPr/>
              <a:t>11/23/21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53599F7-A18F-49EF-99DF-6890E6C583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04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36576" y="606856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68568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438400" y="6019800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086600" y="6019800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vi-VN"/>
              <a:t>Chương 4 – Kỹ thuật mã hóa kênh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228600" y="62484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927475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8075" y="1905000"/>
            <a:ext cx="3927475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245225"/>
            <a:ext cx="1901825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Chương 4 – Kỹ thuật mã hóa kênh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37375" y="6245225"/>
            <a:ext cx="1901825" cy="476250"/>
          </a:xfrm>
        </p:spPr>
        <p:txBody>
          <a:bodyPr/>
          <a:lstStyle>
            <a:lvl1pPr>
              <a:defRPr/>
            </a:lvl1pPr>
          </a:lstStyle>
          <a:p>
            <a:fld id="{A1EC7A20-3C6A-496B-9976-157220B62F67}" type="slidenum">
              <a:rPr lang="vi-VN" altLang="en-US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428257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927475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18075" y="1905000"/>
            <a:ext cx="3927475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18075" y="4076700"/>
            <a:ext cx="3927475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838200" y="6245225"/>
            <a:ext cx="1901825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4290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Chương 4 – Kỹ thuật mã hóa kênh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937375" y="6245225"/>
            <a:ext cx="1901825" cy="476250"/>
          </a:xfrm>
        </p:spPr>
        <p:txBody>
          <a:bodyPr/>
          <a:lstStyle>
            <a:lvl1pPr>
              <a:defRPr/>
            </a:lvl1pPr>
          </a:lstStyle>
          <a:p>
            <a:fld id="{F7D362C5-DA37-474C-9CEA-BEB3AC75A586}" type="slidenum">
              <a:rPr lang="vi-VN" altLang="en-US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45516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927475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18075" y="1905000"/>
            <a:ext cx="3927475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18075" y="4076700"/>
            <a:ext cx="3927475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838200" y="6245225"/>
            <a:ext cx="1901825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4290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Chương 4 – Kỹ thuật mã hóa kênh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937375" y="6245225"/>
            <a:ext cx="1901825" cy="476250"/>
          </a:xfrm>
        </p:spPr>
        <p:txBody>
          <a:bodyPr/>
          <a:lstStyle>
            <a:lvl1pPr>
              <a:defRPr/>
            </a:lvl1pPr>
          </a:lstStyle>
          <a:p>
            <a:fld id="{B84FA0D0-8961-4B3A-AC5A-0D3ABF460D6F}" type="slidenum">
              <a:rPr lang="vi-VN" altLang="en-US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188525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>
            <a:normAutofit/>
          </a:bodyPr>
          <a:lstStyle>
            <a:lvl1pPr algn="ctr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416675"/>
            <a:ext cx="8686800" cy="365125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vi-VN" dirty="0"/>
              <a:t>Chương </a:t>
            </a:r>
            <a:r>
              <a:rPr lang="en-US" dirty="0"/>
              <a:t>4</a:t>
            </a:r>
            <a:r>
              <a:rPr lang="vi-VN" dirty="0"/>
              <a:t> – Kỹ thuật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kênh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>
            <a:noAutofit/>
          </a:bodyPr>
          <a:lstStyle>
            <a:lvl1pPr>
              <a:defRPr sz="16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228600" y="1219200"/>
            <a:ext cx="8686800" cy="5105400"/>
          </a:xfrm>
        </p:spPr>
        <p:txBody>
          <a:bodyPr/>
          <a:lstStyle>
            <a:lvl1pPr>
              <a:defRPr sz="2000" b="0">
                <a:latin typeface="Times New Roman" pitchFamily="18" charset="0"/>
                <a:cs typeface="Times New Roman" pitchFamily="18" charset="0"/>
              </a:defRPr>
            </a:lvl1pPr>
            <a:lvl2pPr>
              <a:defRPr sz="1900"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7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62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28600" y="1295400"/>
            <a:ext cx="8686800" cy="5029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28600" y="6416675"/>
            <a:ext cx="8686800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 i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vi-VN" dirty="0"/>
              <a:t>Chương </a:t>
            </a:r>
            <a:r>
              <a:rPr lang="en-US" dirty="0"/>
              <a:t>4</a:t>
            </a:r>
            <a:r>
              <a:rPr lang="vi-VN" dirty="0"/>
              <a:t> – Kỹ thuật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kênh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1440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91440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914400"/>
            <a:ext cx="533400" cy="244476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6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5" r:id="rId14"/>
  </p:sldLayoutIdLst>
  <p:hf hdr="0" dt="0"/>
  <p:txStyles>
    <p:titleStyle>
      <a:lvl1pPr algn="ctr" rtl="0" eaLnBrk="1" latinLnBrk="0" hangingPunct="1">
        <a:spcBef>
          <a:spcPct val="0"/>
        </a:spcBef>
        <a:buNone/>
        <a:defRPr kumimoji="0" sz="3600" b="1" kern="1200">
          <a:solidFill>
            <a:schemeClr val="tx2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rgbClr val="2909AF"/>
        </a:buClr>
        <a:buSzPct val="60000"/>
        <a:buFont typeface="Wingdings" pitchFamily="2" charset="2"/>
        <a:buChar char="q"/>
        <a:defRPr kumimoji="0"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640080" indent="-274320" algn="l" rtl="0" eaLnBrk="1" latinLnBrk="0" hangingPunct="1">
        <a:spcBef>
          <a:spcPts val="550"/>
        </a:spcBef>
        <a:buClr>
          <a:srgbClr val="2909AF"/>
        </a:buClr>
        <a:buSzPct val="100000"/>
        <a:buFont typeface="Wingdings" pitchFamily="2" charset="2"/>
        <a:buChar char="§"/>
        <a:defRPr kumimoji="0" sz="19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914400" indent="-228600" algn="l" rtl="0" eaLnBrk="1" latinLnBrk="0" hangingPunct="1">
        <a:spcBef>
          <a:spcPts val="500"/>
        </a:spcBef>
        <a:buClr>
          <a:srgbClr val="2909AF"/>
        </a:buClr>
        <a:buSzPct val="75000"/>
        <a:buFont typeface="Courier New" pitchFamily="49" charset="0"/>
        <a:buChar char="o"/>
        <a:defRPr kumimoji="0"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371600" indent="-228600" algn="l" rtl="0" eaLnBrk="1" latinLnBrk="0" hangingPunct="1">
        <a:spcBef>
          <a:spcPts val="400"/>
        </a:spcBef>
        <a:buClr>
          <a:srgbClr val="2909AF"/>
        </a:buClr>
        <a:buSzPct val="75000"/>
        <a:buFont typeface="Times New Roman" pitchFamily="18" charset="0"/>
        <a:buChar char="+"/>
        <a:defRPr kumimoji="0" sz="17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1828800" indent="-228600" algn="l" rtl="0" eaLnBrk="1" latinLnBrk="0" hangingPunct="1">
        <a:spcBef>
          <a:spcPts val="400"/>
        </a:spcBef>
        <a:buClr>
          <a:srgbClr val="2909AF"/>
        </a:buClr>
        <a:buSzPct val="65000"/>
        <a:buFont typeface="Arial" pitchFamily="34" charset="0"/>
        <a:buChar char="•"/>
        <a:defRPr kumimoji="0"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3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4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3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6.wmf"/><Relationship Id="rId4" Type="http://schemas.openxmlformats.org/officeDocument/2006/relationships/image" Target="../media/image54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55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9.wmf"/><Relationship Id="rId5" Type="http://schemas.openxmlformats.org/officeDocument/2006/relationships/image" Target="../media/image56.wmf"/><Relationship Id="rId4" Type="http://schemas.openxmlformats.org/officeDocument/2006/relationships/image" Target="../media/image54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58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9.bin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62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tiff"/><Relationship Id="rId4" Type="http://schemas.openxmlformats.org/officeDocument/2006/relationships/image" Target="../media/image68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8153400" cy="2133600"/>
          </a:xfrm>
        </p:spPr>
        <p:txBody>
          <a:bodyPr>
            <a:normAutofit/>
          </a:bodyPr>
          <a:lstStyle/>
          <a:p>
            <a:r>
              <a:rPr lang="en-US" sz="4400" b="1" cap="all" dirty="0" err="1">
                <a:solidFill>
                  <a:srgbClr val="FF0000"/>
                </a:solidFill>
                <a:latin typeface="Arial"/>
                <a:cs typeface="Arial"/>
              </a:rPr>
              <a:t>Chương</a:t>
            </a:r>
            <a:r>
              <a:rPr lang="en-US" sz="4400" b="1" cap="all" dirty="0">
                <a:solidFill>
                  <a:srgbClr val="FF0000"/>
                </a:solidFill>
                <a:latin typeface="Arial"/>
                <a:cs typeface="Arial"/>
              </a:rPr>
              <a:t> 4: </a:t>
            </a:r>
            <a:br>
              <a:rPr lang="en-US" sz="4400" b="1" cap="all" dirty="0">
                <a:solidFill>
                  <a:srgbClr val="FF0000"/>
                </a:solidFill>
                <a:latin typeface="Arial"/>
                <a:cs typeface="Arial"/>
              </a:rPr>
            </a:br>
            <a:r>
              <a:rPr lang="en-US" sz="4400" b="1" cap="all" dirty="0">
                <a:solidFill>
                  <a:srgbClr val="FF0000"/>
                </a:solidFill>
                <a:latin typeface="Arial"/>
                <a:cs typeface="Arial"/>
              </a:rPr>
              <a:t>KỸ </a:t>
            </a:r>
            <a:r>
              <a:rPr lang="en-US" sz="4400" b="1" cap="all" dirty="0" err="1">
                <a:solidFill>
                  <a:srgbClr val="FF0000"/>
                </a:solidFill>
                <a:latin typeface="Arial"/>
                <a:cs typeface="Arial"/>
              </a:rPr>
              <a:t>thuật</a:t>
            </a:r>
            <a:r>
              <a:rPr lang="en-US" sz="4400" b="1" cap="all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4400" dirty="0">
                <a:solidFill>
                  <a:srgbClr val="FF0000"/>
                </a:solidFill>
                <a:latin typeface="Arial"/>
                <a:cs typeface="Arial"/>
              </a:rPr>
              <a:t>MÃ HÓA KÊNH</a:t>
            </a:r>
            <a:endParaRPr lang="en-US" sz="4400" b="1" dirty="0">
              <a:solidFill>
                <a:srgbClr val="3200C0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838200" cy="381000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924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Text Box 25"/>
          <p:cNvSpPr txBox="1">
            <a:spLocks noChangeArrowheads="1"/>
          </p:cNvSpPr>
          <p:nvPr/>
        </p:nvSpPr>
        <p:spPr bwMode="auto">
          <a:xfrm>
            <a:off x="304800" y="1268943"/>
            <a:ext cx="8839200" cy="4396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40000"/>
              </a:spcBef>
              <a:buClr>
                <a:srgbClr val="2909AF"/>
              </a:buClr>
              <a:buSzPct val="60000"/>
              <a:buFont typeface="Wingdings" panose="05000000000000000000" pitchFamily="2" charset="2"/>
              <a:buChar char="q"/>
            </a:pPr>
            <a:r>
              <a:rPr lang="en-US" altLang="en-US" sz="2200" dirty="0" err="1">
                <a:latin typeface="Arial"/>
                <a:cs typeface="Arial"/>
              </a:rPr>
              <a:t>Ký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vi-VN" altLang="en-US" sz="2200" dirty="0">
                <a:latin typeface="Arial"/>
                <a:cs typeface="Arial"/>
              </a:rPr>
              <a:t>tự cần truyền đi: 1001100 – dùng parity chẵn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40000"/>
              </a:spcBef>
              <a:buClr>
                <a:srgbClr val="2909AF"/>
              </a:buClr>
              <a:buSzPct val="60000"/>
              <a:buFont typeface="Wingdings" panose="05000000000000000000" pitchFamily="2" charset="2"/>
              <a:buChar char="q"/>
            </a:pPr>
            <a:r>
              <a:rPr lang="vi-VN" altLang="en-US" sz="2200" b="1" dirty="0">
                <a:latin typeface="Arial"/>
                <a:cs typeface="Arial"/>
              </a:rPr>
              <a:t>Mã hoá: 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40000"/>
              </a:spcBef>
              <a:buClr>
                <a:srgbClr val="2909AF"/>
              </a:buClr>
              <a:buSzPct val="60000"/>
              <a:buFont typeface="Wingdings" pitchFamily="2" charset="2"/>
              <a:buChar char="Ø"/>
            </a:pPr>
            <a:r>
              <a:rPr lang="vi-VN" altLang="en-US" sz="2200" dirty="0">
                <a:latin typeface="Arial"/>
                <a:cs typeface="Arial"/>
              </a:rPr>
              <a:t>Tính P = 1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40000"/>
              </a:spcBef>
              <a:buClr>
                <a:srgbClr val="2909AF"/>
              </a:buClr>
              <a:buSzPct val="60000"/>
              <a:buFont typeface="Wingdings" pitchFamily="2" charset="2"/>
              <a:buChar char="Ø"/>
            </a:pPr>
            <a:r>
              <a:rPr lang="vi-VN" altLang="en-US" sz="2200" dirty="0">
                <a:latin typeface="Arial"/>
                <a:cs typeface="Arial"/>
              </a:rPr>
              <a:t>Gắn P vào ký tự trên </a:t>
            </a:r>
            <a:r>
              <a:rPr lang="vi-VN" altLang="en-US" sz="2200" dirty="0">
                <a:latin typeface="Arial"/>
                <a:cs typeface="Arial"/>
                <a:sym typeface="Wingdings" pitchFamily="2" charset="2"/>
              </a:rPr>
              <a:t> ký tự mã hoá là: 1001100 1</a:t>
            </a:r>
            <a:endParaRPr lang="vi-VN" altLang="en-US" sz="2200" dirty="0">
              <a:latin typeface="Arial"/>
              <a:cs typeface="Arial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40000"/>
              </a:spcBef>
              <a:buClr>
                <a:srgbClr val="2909AF"/>
              </a:buClr>
              <a:buSzPct val="60000"/>
              <a:buFont typeface="Wingdings" panose="05000000000000000000" pitchFamily="2" charset="2"/>
              <a:buChar char="q"/>
            </a:pPr>
            <a:r>
              <a:rPr lang="en-VN" altLang="en-US" sz="2200" b="1" dirty="0">
                <a:latin typeface="Arial"/>
                <a:cs typeface="Arial"/>
              </a:rPr>
              <a:t>Giải mã: </a:t>
            </a:r>
            <a:r>
              <a:rPr lang="en-VN" altLang="en-US" sz="2200" dirty="0">
                <a:latin typeface="Arial"/>
                <a:cs typeface="Arial"/>
              </a:rPr>
              <a:t>giả sử thu được 10001001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40000"/>
              </a:spcBef>
              <a:buClr>
                <a:srgbClr val="2909AF"/>
              </a:buClr>
              <a:buSzPct val="60000"/>
              <a:buFont typeface="Wingdings" pitchFamily="2" charset="2"/>
              <a:buChar char="Ø"/>
            </a:pPr>
            <a:r>
              <a:rPr lang="en-VN" altLang="en-US" sz="2200" dirty="0">
                <a:latin typeface="Arial"/>
                <a:cs typeface="Arial"/>
              </a:rPr>
              <a:t>Rút ra bit P thu: P_thu = 1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40000"/>
              </a:spcBef>
              <a:buClr>
                <a:srgbClr val="2909AF"/>
              </a:buClr>
              <a:buSzPct val="60000"/>
              <a:buFont typeface="Wingdings" pitchFamily="2" charset="2"/>
              <a:buChar char="Ø"/>
            </a:pPr>
            <a:r>
              <a:rPr lang="en-VN" altLang="en-US" sz="2200" dirty="0">
                <a:latin typeface="Arial"/>
                <a:cs typeface="Arial"/>
              </a:rPr>
              <a:t>Tính bit P: P_tính = 0</a:t>
            </a:r>
            <a:endParaRPr lang="vi-VN" altLang="en-US" sz="2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Ví dụ mã parity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50BF45E-3D16-0D4C-A8C3-B3F878596EE7}"/>
              </a:ext>
            </a:extLst>
          </p:cNvPr>
          <p:cNvSpPr/>
          <p:nvPr/>
        </p:nvSpPr>
        <p:spPr>
          <a:xfrm>
            <a:off x="6934200" y="3200697"/>
            <a:ext cx="304800" cy="5334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07C77E8-E246-D94F-B3C0-02C0A7105677}"/>
              </a:ext>
            </a:extLst>
          </p:cNvPr>
          <p:cNvSpPr/>
          <p:nvPr/>
        </p:nvSpPr>
        <p:spPr>
          <a:xfrm>
            <a:off x="4038600" y="4648200"/>
            <a:ext cx="381000" cy="838200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5" name="Text Box 18">
            <a:extLst>
              <a:ext uri="{FF2B5EF4-FFF2-40B4-BE49-F238E27FC236}">
                <a16:creationId xmlns:a16="http://schemas.microsoft.com/office/drawing/2014/main" id="{87C79F14-43EF-3245-9C39-DC8BB3BF7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762500"/>
            <a:ext cx="2209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ja-JP" sz="2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Có</a:t>
            </a:r>
            <a:r>
              <a:rPr lang="pt-BR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pt-BR" altLang="ja-JP" sz="2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lỗi</a:t>
            </a:r>
            <a:endParaRPr lang="vi-VN" altLang="en-US" sz="2400" dirty="0">
              <a:solidFill>
                <a:srgbClr val="FF0000"/>
              </a:solidFill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608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Khả năng phát hiện lỗi của mã parity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ct val="40000"/>
              </a:spcBef>
            </a:pPr>
            <a:r>
              <a:rPr lang="en-US" altLang="en-US" sz="2200" dirty="0" err="1">
                <a:latin typeface="Arial"/>
                <a:cs typeface="Arial"/>
              </a:rPr>
              <a:t>Khoảng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cách</a:t>
            </a:r>
            <a:r>
              <a:rPr lang="en-US" altLang="en-US" sz="2200" dirty="0">
                <a:latin typeface="Arial"/>
                <a:cs typeface="Arial"/>
              </a:rPr>
              <a:t> Hamming </a:t>
            </a:r>
            <a:r>
              <a:rPr lang="en-US" altLang="en-US" sz="2200" dirty="0" err="1">
                <a:latin typeface="Arial"/>
                <a:cs typeface="Arial"/>
              </a:rPr>
              <a:t>của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: 2</a:t>
            </a:r>
          </a:p>
          <a:p>
            <a:pPr>
              <a:lnSpc>
                <a:spcPct val="150000"/>
              </a:lnSpc>
              <a:spcBef>
                <a:spcPct val="40000"/>
              </a:spcBef>
            </a:pPr>
            <a:r>
              <a:rPr lang="vi-VN" altLang="en-US" sz="2200" dirty="0">
                <a:latin typeface="Arial"/>
                <a:cs typeface="Arial"/>
              </a:rPr>
              <a:t>Khả năng phát hiện lỗi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theo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lý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thuyết</a:t>
            </a:r>
            <a:r>
              <a:rPr lang="en-US" altLang="en-US" sz="2200" dirty="0">
                <a:latin typeface="Arial"/>
                <a:cs typeface="Arial"/>
              </a:rPr>
              <a:t>: 1</a:t>
            </a:r>
          </a:p>
          <a:p>
            <a:pPr>
              <a:lnSpc>
                <a:spcPct val="150000"/>
              </a:lnSpc>
              <a:spcBef>
                <a:spcPct val="40000"/>
              </a:spcBef>
            </a:pPr>
            <a:r>
              <a:rPr lang="vi-VN" altLang="en-US" sz="2200" dirty="0">
                <a:latin typeface="Arial"/>
                <a:cs typeface="Arial"/>
              </a:rPr>
              <a:t>Khả năng phát hiện lỗi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trên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thực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tế</a:t>
            </a:r>
            <a:r>
              <a:rPr lang="vi-VN" altLang="en-US" sz="2200" dirty="0">
                <a:latin typeface="Arial"/>
                <a:cs typeface="Arial"/>
              </a:rPr>
              <a:t>: phát hiện được số lỗi lẻ</a:t>
            </a:r>
          </a:p>
          <a:p>
            <a:pPr>
              <a:lnSpc>
                <a:spcPct val="150000"/>
              </a:lnSpc>
              <a:spcBef>
                <a:spcPct val="40000"/>
              </a:spcBef>
            </a:pPr>
            <a:r>
              <a:rPr lang="vi-VN" altLang="en-US" sz="2200" dirty="0">
                <a:latin typeface="Arial"/>
                <a:cs typeface="Arial"/>
              </a:rPr>
              <a:t>Khả năng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sửa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r>
              <a:rPr lang="en-US" altLang="en-US" sz="2200" dirty="0">
                <a:latin typeface="Arial"/>
                <a:cs typeface="Arial"/>
              </a:rPr>
              <a:t>: 0</a:t>
            </a:r>
          </a:p>
          <a:p>
            <a:pPr>
              <a:lnSpc>
                <a:spcPct val="150000"/>
              </a:lnSpc>
              <a:spcBef>
                <a:spcPct val="40000"/>
              </a:spcBef>
            </a:pPr>
            <a:r>
              <a:rPr lang="en-US" altLang="en-US" sz="2200" dirty="0" err="1">
                <a:latin typeface="Arial"/>
                <a:cs typeface="Arial"/>
              </a:rPr>
              <a:t>Có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thể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mở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rộng</a:t>
            </a:r>
            <a:r>
              <a:rPr lang="en-US" altLang="en-US" sz="2200" dirty="0">
                <a:latin typeface="Arial"/>
                <a:cs typeface="Arial"/>
              </a:rPr>
              <a:t> ra </a:t>
            </a:r>
            <a:r>
              <a:rPr lang="en-US" altLang="en-US" sz="2200" dirty="0" err="1">
                <a:latin typeface="Arial"/>
                <a:cs typeface="Arial"/>
              </a:rPr>
              <a:t>cho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khối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ký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tự</a:t>
            </a:r>
            <a:r>
              <a:rPr lang="en-US" altLang="en-US" sz="2200" dirty="0">
                <a:latin typeface="Arial"/>
                <a:cs typeface="Arial"/>
              </a:rPr>
              <a:t>, </a:t>
            </a:r>
            <a:r>
              <a:rPr lang="en-US" altLang="en-US" sz="2200" dirty="0" err="1">
                <a:latin typeface="Arial"/>
                <a:cs typeface="Arial"/>
              </a:rPr>
              <a:t>gồm</a:t>
            </a:r>
            <a:r>
              <a:rPr lang="en-US" altLang="en-US" sz="2200" dirty="0">
                <a:latin typeface="Arial"/>
                <a:cs typeface="Arial"/>
              </a:rPr>
              <a:t> P </a:t>
            </a:r>
            <a:r>
              <a:rPr lang="en-US" altLang="en-US" sz="2200" dirty="0" err="1">
                <a:latin typeface="Arial"/>
                <a:cs typeface="Arial"/>
              </a:rPr>
              <a:t>hàng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và</a:t>
            </a:r>
            <a:r>
              <a:rPr lang="en-US" altLang="en-US" sz="2200" dirty="0">
                <a:latin typeface="Arial"/>
                <a:cs typeface="Arial"/>
              </a:rPr>
              <a:t> P </a:t>
            </a:r>
            <a:r>
              <a:rPr lang="en-US" altLang="en-US" sz="2200" dirty="0" err="1">
                <a:latin typeface="Arial"/>
                <a:cs typeface="Arial"/>
              </a:rPr>
              <a:t>cột</a:t>
            </a:r>
            <a:endParaRPr lang="en-US" alt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144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ext Box 5"/>
          <p:cNvSpPr txBox="1">
            <a:spLocks noChangeArrowheads="1"/>
          </p:cNvSpPr>
          <p:nvPr/>
        </p:nvSpPr>
        <p:spPr bwMode="auto">
          <a:xfrm>
            <a:off x="1447800" y="990600"/>
            <a:ext cx="65532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ja-JP" sz="2400" b="1">
                <a:latin typeface="Times New Roman" panose="02020603050405020304" pitchFamily="18" charset="0"/>
                <a:ea typeface="MS Mincho" panose="02020609040205080304" pitchFamily="49" charset="-128"/>
              </a:rPr>
              <a:t>B</a:t>
            </a:r>
            <a:r>
              <a:rPr lang="vi-VN" altLang="ja-JP" sz="2400" b="1" baseline="-25000">
                <a:latin typeface="Times New Roman" panose="02020603050405020304" pitchFamily="18" charset="0"/>
                <a:ea typeface="MS Mincho" panose="02020609040205080304" pitchFamily="49" charset="-128"/>
              </a:rPr>
              <a:t>6</a:t>
            </a:r>
            <a:r>
              <a:rPr lang="vi-VN" altLang="ja-JP" sz="2400" b="1">
                <a:latin typeface="Times New Roman" panose="02020603050405020304" pitchFamily="18" charset="0"/>
                <a:ea typeface="MS Mincho" panose="02020609040205080304" pitchFamily="49" charset="-128"/>
              </a:rPr>
              <a:t>       B</a:t>
            </a:r>
            <a:r>
              <a:rPr lang="vi-VN" altLang="ja-JP" sz="2400" b="1" baseline="-25000">
                <a:latin typeface="Times New Roman" panose="02020603050405020304" pitchFamily="18" charset="0"/>
                <a:ea typeface="MS Mincho" panose="02020609040205080304" pitchFamily="49" charset="-128"/>
              </a:rPr>
              <a:t>5         </a:t>
            </a:r>
            <a:r>
              <a:rPr lang="vi-VN" altLang="ja-JP" sz="2400" b="1">
                <a:latin typeface="Times New Roman" panose="02020603050405020304" pitchFamily="18" charset="0"/>
                <a:ea typeface="MS Mincho" panose="02020609040205080304" pitchFamily="49" charset="-128"/>
              </a:rPr>
              <a:t>   B</a:t>
            </a:r>
            <a:r>
              <a:rPr lang="vi-VN" altLang="ja-JP" sz="2400" b="1" baseline="-25000">
                <a:latin typeface="Times New Roman" panose="02020603050405020304" pitchFamily="18" charset="0"/>
                <a:ea typeface="MS Mincho" panose="02020609040205080304" pitchFamily="49" charset="-128"/>
              </a:rPr>
              <a:t>4</a:t>
            </a:r>
            <a:r>
              <a:rPr lang="vi-VN" altLang="ja-JP" sz="2400" b="1">
                <a:latin typeface="Times New Roman" panose="02020603050405020304" pitchFamily="18" charset="0"/>
                <a:ea typeface="MS Mincho" panose="02020609040205080304" pitchFamily="49" charset="-128"/>
              </a:rPr>
              <a:t>        B</a:t>
            </a:r>
            <a:r>
              <a:rPr lang="vi-VN" altLang="ja-JP" sz="2400" b="1" baseline="-25000">
                <a:latin typeface="Times New Roman" panose="02020603050405020304" pitchFamily="18" charset="0"/>
                <a:ea typeface="MS Mincho" panose="02020609040205080304" pitchFamily="49" charset="-128"/>
              </a:rPr>
              <a:t>3  </a:t>
            </a:r>
            <a:r>
              <a:rPr lang="vi-VN" altLang="ja-JP" sz="2400" b="1">
                <a:latin typeface="Times New Roman" panose="02020603050405020304" pitchFamily="18" charset="0"/>
                <a:ea typeface="MS Mincho" panose="02020609040205080304" pitchFamily="49" charset="-128"/>
              </a:rPr>
              <a:t>       B</a:t>
            </a:r>
            <a:r>
              <a:rPr lang="vi-VN" altLang="ja-JP" sz="2400" b="1" baseline="-25000">
                <a:latin typeface="Times New Roman" panose="02020603050405020304" pitchFamily="18" charset="0"/>
                <a:ea typeface="MS Mincho" panose="02020609040205080304" pitchFamily="49" charset="-128"/>
              </a:rPr>
              <a:t>2</a:t>
            </a:r>
            <a:r>
              <a:rPr lang="vi-VN" altLang="ja-JP" sz="2400" b="1">
                <a:latin typeface="Times New Roman" panose="02020603050405020304" pitchFamily="18" charset="0"/>
                <a:ea typeface="MS Mincho" panose="02020609040205080304" pitchFamily="49" charset="-128"/>
              </a:rPr>
              <a:t>        B</a:t>
            </a:r>
            <a:r>
              <a:rPr lang="vi-VN" altLang="ja-JP" sz="2400" b="1" baseline="-25000">
                <a:latin typeface="Times New Roman" panose="02020603050405020304" pitchFamily="18" charset="0"/>
                <a:ea typeface="MS Mincho" panose="02020609040205080304" pitchFamily="49" charset="-128"/>
              </a:rPr>
              <a:t>1</a:t>
            </a:r>
            <a:r>
              <a:rPr lang="vi-VN" altLang="ja-JP" sz="2400" b="1">
                <a:latin typeface="Times New Roman" panose="02020603050405020304" pitchFamily="18" charset="0"/>
                <a:ea typeface="MS Mincho" panose="02020609040205080304" pitchFamily="49" charset="-128"/>
              </a:rPr>
              <a:t>        B</a:t>
            </a:r>
            <a:r>
              <a:rPr lang="vi-VN" altLang="ja-JP" sz="2400" b="1" baseline="-25000">
                <a:latin typeface="Times New Roman" panose="02020603050405020304" pitchFamily="18" charset="0"/>
                <a:ea typeface="MS Mincho" panose="02020609040205080304" pitchFamily="49" charset="-128"/>
              </a:rPr>
              <a:t>0</a:t>
            </a:r>
            <a:endParaRPr lang="vi-VN" altLang="en-US" sz="2400">
              <a:ea typeface="MS Mincho" panose="02020609040205080304" pitchFamily="49" charset="-128"/>
            </a:endParaRPr>
          </a:p>
        </p:txBody>
      </p:sp>
      <p:sp>
        <p:nvSpPr>
          <p:cNvPr id="47108" name="Text Box 6"/>
          <p:cNvSpPr txBox="1">
            <a:spLocks noChangeArrowheads="1"/>
          </p:cNvSpPr>
          <p:nvPr/>
        </p:nvSpPr>
        <p:spPr bwMode="auto">
          <a:xfrm>
            <a:off x="4416425" y="6324600"/>
            <a:ext cx="129857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ja-JP" sz="2400" b="1">
                <a:solidFill>
                  <a:srgbClr val="000066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P lẻ</a:t>
            </a:r>
            <a:endParaRPr lang="vi-VN" altLang="en-US" sz="2400" b="1">
              <a:solidFill>
                <a:srgbClr val="000066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47109" name="Text Box 7"/>
          <p:cNvSpPr txBox="1">
            <a:spLocks noChangeArrowheads="1"/>
          </p:cNvSpPr>
          <p:nvPr/>
        </p:nvSpPr>
        <p:spPr bwMode="auto">
          <a:xfrm>
            <a:off x="1981200" y="6324600"/>
            <a:ext cx="129857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ja-JP" sz="2400" b="1">
                <a:solidFill>
                  <a:srgbClr val="000066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P chẵn</a:t>
            </a:r>
            <a:endParaRPr lang="vi-VN" altLang="en-US" sz="2400" b="1">
              <a:solidFill>
                <a:srgbClr val="000066"/>
              </a:solidFill>
              <a:ea typeface="MS Mincho" panose="02020609040205080304" pitchFamily="49" charset="-128"/>
            </a:endParaRPr>
          </a:p>
        </p:txBody>
      </p:sp>
      <p:grpSp>
        <p:nvGrpSpPr>
          <p:cNvPr id="47110" name="Group 8"/>
          <p:cNvGrpSpPr>
            <a:grpSpLocks/>
          </p:cNvGrpSpPr>
          <p:nvPr/>
        </p:nvGrpSpPr>
        <p:grpSpPr bwMode="auto">
          <a:xfrm>
            <a:off x="6477000" y="1962150"/>
            <a:ext cx="555625" cy="412750"/>
            <a:chOff x="8064" y="11664"/>
            <a:chExt cx="432" cy="432"/>
          </a:xfrm>
        </p:grpSpPr>
        <p:sp>
          <p:nvSpPr>
            <p:cNvPr id="47154" name="AutoShape 9"/>
            <p:cNvSpPr>
              <a:spLocks noChangeArrowheads="1"/>
            </p:cNvSpPr>
            <p:nvPr/>
          </p:nvSpPr>
          <p:spPr bwMode="auto">
            <a:xfrm rot="5400000">
              <a:off x="8064" y="11664"/>
              <a:ext cx="432" cy="432"/>
            </a:xfrm>
            <a:prstGeom prst="flowChartDelay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155" name="AutoShape 10"/>
            <p:cNvSpPr>
              <a:spLocks noChangeArrowheads="1"/>
            </p:cNvSpPr>
            <p:nvPr/>
          </p:nvSpPr>
          <p:spPr bwMode="auto">
            <a:xfrm>
              <a:off x="8148" y="11744"/>
              <a:ext cx="273" cy="283"/>
            </a:xfrm>
            <a:prstGeom prst="flowChartOr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47111" name="Line 11"/>
          <p:cNvSpPr>
            <a:spLocks noChangeShapeType="1"/>
          </p:cNvSpPr>
          <p:nvPr/>
        </p:nvSpPr>
        <p:spPr bwMode="auto">
          <a:xfrm>
            <a:off x="6078538" y="1947863"/>
            <a:ext cx="12985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2" name="Line 12"/>
          <p:cNvSpPr>
            <a:spLocks noChangeShapeType="1"/>
          </p:cNvSpPr>
          <p:nvPr/>
        </p:nvSpPr>
        <p:spPr bwMode="auto">
          <a:xfrm>
            <a:off x="5149850" y="2635250"/>
            <a:ext cx="185578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3" name="Line 13"/>
          <p:cNvSpPr>
            <a:spLocks noChangeShapeType="1"/>
          </p:cNvSpPr>
          <p:nvPr/>
        </p:nvSpPr>
        <p:spPr bwMode="auto">
          <a:xfrm>
            <a:off x="6762750" y="2360613"/>
            <a:ext cx="0" cy="27463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4" name="Line 14"/>
          <p:cNvSpPr>
            <a:spLocks noChangeShapeType="1"/>
          </p:cNvSpPr>
          <p:nvPr/>
        </p:nvSpPr>
        <p:spPr bwMode="auto">
          <a:xfrm>
            <a:off x="5334000" y="1524000"/>
            <a:ext cx="0" cy="11001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5" name="Line 15"/>
          <p:cNvSpPr>
            <a:spLocks noChangeShapeType="1"/>
          </p:cNvSpPr>
          <p:nvPr/>
        </p:nvSpPr>
        <p:spPr bwMode="auto">
          <a:xfrm>
            <a:off x="4222750" y="3322638"/>
            <a:ext cx="20415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6" name="Line 16"/>
          <p:cNvSpPr>
            <a:spLocks noChangeShapeType="1"/>
          </p:cNvSpPr>
          <p:nvPr/>
        </p:nvSpPr>
        <p:spPr bwMode="auto">
          <a:xfrm>
            <a:off x="6078538" y="3048000"/>
            <a:ext cx="0" cy="2746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7" name="Line 17"/>
          <p:cNvSpPr>
            <a:spLocks noChangeShapeType="1"/>
          </p:cNvSpPr>
          <p:nvPr/>
        </p:nvSpPr>
        <p:spPr bwMode="auto">
          <a:xfrm>
            <a:off x="4419600" y="1524000"/>
            <a:ext cx="0" cy="1787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8" name="Line 18"/>
          <p:cNvSpPr>
            <a:spLocks noChangeShapeType="1"/>
          </p:cNvSpPr>
          <p:nvPr/>
        </p:nvSpPr>
        <p:spPr bwMode="auto">
          <a:xfrm>
            <a:off x="6264275" y="1535113"/>
            <a:ext cx="0" cy="4127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9" name="Line 19"/>
          <p:cNvSpPr>
            <a:spLocks noChangeShapeType="1"/>
          </p:cNvSpPr>
          <p:nvPr/>
        </p:nvSpPr>
        <p:spPr bwMode="auto">
          <a:xfrm>
            <a:off x="7192963" y="1535113"/>
            <a:ext cx="0" cy="4127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7120" name="Group 20"/>
          <p:cNvGrpSpPr>
            <a:grpSpLocks/>
          </p:cNvGrpSpPr>
          <p:nvPr/>
        </p:nvGrpSpPr>
        <p:grpSpPr bwMode="auto">
          <a:xfrm>
            <a:off x="5791200" y="2647950"/>
            <a:ext cx="555625" cy="412750"/>
            <a:chOff x="8064" y="11664"/>
            <a:chExt cx="432" cy="432"/>
          </a:xfrm>
        </p:grpSpPr>
        <p:sp>
          <p:nvSpPr>
            <p:cNvPr id="47152" name="AutoShape 21"/>
            <p:cNvSpPr>
              <a:spLocks noChangeArrowheads="1"/>
            </p:cNvSpPr>
            <p:nvPr/>
          </p:nvSpPr>
          <p:spPr bwMode="auto">
            <a:xfrm rot="5400000">
              <a:off x="8064" y="11664"/>
              <a:ext cx="432" cy="432"/>
            </a:xfrm>
            <a:prstGeom prst="flowChartDelay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153" name="AutoShape 22"/>
            <p:cNvSpPr>
              <a:spLocks noChangeArrowheads="1"/>
            </p:cNvSpPr>
            <p:nvPr/>
          </p:nvSpPr>
          <p:spPr bwMode="auto">
            <a:xfrm>
              <a:off x="8148" y="11744"/>
              <a:ext cx="273" cy="283"/>
            </a:xfrm>
            <a:prstGeom prst="flowChartOr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7121" name="Group 23"/>
          <p:cNvGrpSpPr>
            <a:grpSpLocks/>
          </p:cNvGrpSpPr>
          <p:nvPr/>
        </p:nvGrpSpPr>
        <p:grpSpPr bwMode="auto">
          <a:xfrm>
            <a:off x="4953000" y="3333750"/>
            <a:ext cx="557213" cy="412750"/>
            <a:chOff x="8064" y="11664"/>
            <a:chExt cx="432" cy="432"/>
          </a:xfrm>
        </p:grpSpPr>
        <p:sp>
          <p:nvSpPr>
            <p:cNvPr id="47150" name="AutoShape 24"/>
            <p:cNvSpPr>
              <a:spLocks noChangeArrowheads="1"/>
            </p:cNvSpPr>
            <p:nvPr/>
          </p:nvSpPr>
          <p:spPr bwMode="auto">
            <a:xfrm rot="5400000">
              <a:off x="8064" y="11664"/>
              <a:ext cx="432" cy="432"/>
            </a:xfrm>
            <a:prstGeom prst="flowChartDelay">
              <a:avLst/>
            </a:prstGeom>
            <a:solidFill>
              <a:srgbClr val="FFFFFF"/>
            </a:solidFill>
            <a:ln w="28575" algn="ctr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151" name="AutoShape 25"/>
            <p:cNvSpPr>
              <a:spLocks noChangeArrowheads="1"/>
            </p:cNvSpPr>
            <p:nvPr/>
          </p:nvSpPr>
          <p:spPr bwMode="auto">
            <a:xfrm>
              <a:off x="8148" y="11744"/>
              <a:ext cx="273" cy="283"/>
            </a:xfrm>
            <a:prstGeom prst="flowChartOr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7122" name="Group 26"/>
          <p:cNvGrpSpPr>
            <a:grpSpLocks/>
          </p:cNvGrpSpPr>
          <p:nvPr/>
        </p:nvGrpSpPr>
        <p:grpSpPr bwMode="auto">
          <a:xfrm>
            <a:off x="3162300" y="4705350"/>
            <a:ext cx="557213" cy="412750"/>
            <a:chOff x="8064" y="11664"/>
            <a:chExt cx="432" cy="432"/>
          </a:xfrm>
        </p:grpSpPr>
        <p:sp>
          <p:nvSpPr>
            <p:cNvPr id="47148" name="AutoShape 27"/>
            <p:cNvSpPr>
              <a:spLocks noChangeArrowheads="1"/>
            </p:cNvSpPr>
            <p:nvPr/>
          </p:nvSpPr>
          <p:spPr bwMode="auto">
            <a:xfrm rot="5400000">
              <a:off x="8064" y="11664"/>
              <a:ext cx="432" cy="432"/>
            </a:xfrm>
            <a:prstGeom prst="flowChartDelay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149" name="AutoShape 28"/>
            <p:cNvSpPr>
              <a:spLocks noChangeArrowheads="1"/>
            </p:cNvSpPr>
            <p:nvPr/>
          </p:nvSpPr>
          <p:spPr bwMode="auto">
            <a:xfrm>
              <a:off x="8148" y="11744"/>
              <a:ext cx="273" cy="283"/>
            </a:xfrm>
            <a:prstGeom prst="flowChartOr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7123" name="Group 29"/>
          <p:cNvGrpSpPr>
            <a:grpSpLocks/>
          </p:cNvGrpSpPr>
          <p:nvPr/>
        </p:nvGrpSpPr>
        <p:grpSpPr bwMode="auto">
          <a:xfrm>
            <a:off x="4037013" y="4010025"/>
            <a:ext cx="555625" cy="412750"/>
            <a:chOff x="8064" y="11664"/>
            <a:chExt cx="432" cy="432"/>
          </a:xfrm>
        </p:grpSpPr>
        <p:sp>
          <p:nvSpPr>
            <p:cNvPr id="47146" name="AutoShape 30"/>
            <p:cNvSpPr>
              <a:spLocks noChangeArrowheads="1"/>
            </p:cNvSpPr>
            <p:nvPr/>
          </p:nvSpPr>
          <p:spPr bwMode="auto">
            <a:xfrm rot="5400000">
              <a:off x="8064" y="11664"/>
              <a:ext cx="432" cy="432"/>
            </a:xfrm>
            <a:prstGeom prst="flowChartDelay">
              <a:avLst/>
            </a:prstGeom>
            <a:solidFill>
              <a:srgbClr val="FFFFFF"/>
            </a:solidFill>
            <a:ln w="28575" algn="ctr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147" name="AutoShape 31"/>
            <p:cNvSpPr>
              <a:spLocks noChangeArrowheads="1"/>
            </p:cNvSpPr>
            <p:nvPr/>
          </p:nvSpPr>
          <p:spPr bwMode="auto">
            <a:xfrm>
              <a:off x="8148" y="11744"/>
              <a:ext cx="273" cy="283"/>
            </a:xfrm>
            <a:prstGeom prst="flowChartOr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7124" name="Group 32"/>
          <p:cNvGrpSpPr>
            <a:grpSpLocks/>
          </p:cNvGrpSpPr>
          <p:nvPr/>
        </p:nvGrpSpPr>
        <p:grpSpPr bwMode="auto">
          <a:xfrm>
            <a:off x="2305050" y="5391150"/>
            <a:ext cx="557213" cy="412750"/>
            <a:chOff x="8064" y="11664"/>
            <a:chExt cx="432" cy="432"/>
          </a:xfrm>
        </p:grpSpPr>
        <p:sp>
          <p:nvSpPr>
            <p:cNvPr id="47144" name="AutoShape 33"/>
            <p:cNvSpPr>
              <a:spLocks noChangeArrowheads="1"/>
            </p:cNvSpPr>
            <p:nvPr/>
          </p:nvSpPr>
          <p:spPr bwMode="auto">
            <a:xfrm rot="5400000">
              <a:off x="8064" y="11664"/>
              <a:ext cx="432" cy="432"/>
            </a:xfrm>
            <a:prstGeom prst="flowChartDelay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145" name="AutoShape 34"/>
            <p:cNvSpPr>
              <a:spLocks noChangeArrowheads="1"/>
            </p:cNvSpPr>
            <p:nvPr/>
          </p:nvSpPr>
          <p:spPr bwMode="auto">
            <a:xfrm>
              <a:off x="8148" y="11744"/>
              <a:ext cx="273" cy="283"/>
            </a:xfrm>
            <a:prstGeom prst="flowChartOr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47125" name="Line 35"/>
          <p:cNvSpPr>
            <a:spLocks noChangeShapeType="1"/>
          </p:cNvSpPr>
          <p:nvPr/>
        </p:nvSpPr>
        <p:spPr bwMode="auto">
          <a:xfrm>
            <a:off x="5246688" y="3735388"/>
            <a:ext cx="0" cy="27463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6" name="Line 36"/>
          <p:cNvSpPr>
            <a:spLocks noChangeShapeType="1"/>
          </p:cNvSpPr>
          <p:nvPr/>
        </p:nvSpPr>
        <p:spPr bwMode="auto">
          <a:xfrm>
            <a:off x="3352800" y="4010025"/>
            <a:ext cx="20415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7" name="Line 37"/>
          <p:cNvSpPr>
            <a:spLocks noChangeShapeType="1"/>
          </p:cNvSpPr>
          <p:nvPr/>
        </p:nvSpPr>
        <p:spPr bwMode="auto">
          <a:xfrm>
            <a:off x="3479800" y="1535113"/>
            <a:ext cx="0" cy="247491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8" name="Line 38"/>
          <p:cNvSpPr>
            <a:spLocks noChangeShapeType="1"/>
          </p:cNvSpPr>
          <p:nvPr/>
        </p:nvSpPr>
        <p:spPr bwMode="auto">
          <a:xfrm>
            <a:off x="4318000" y="4422775"/>
            <a:ext cx="0" cy="2746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9" name="Line 39"/>
          <p:cNvSpPr>
            <a:spLocks noChangeShapeType="1"/>
          </p:cNvSpPr>
          <p:nvPr/>
        </p:nvSpPr>
        <p:spPr bwMode="auto">
          <a:xfrm>
            <a:off x="2366963" y="4697413"/>
            <a:ext cx="20415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0" name="Line 40"/>
          <p:cNvSpPr>
            <a:spLocks noChangeShapeType="1"/>
          </p:cNvSpPr>
          <p:nvPr/>
        </p:nvSpPr>
        <p:spPr bwMode="auto">
          <a:xfrm>
            <a:off x="2551113" y="1535113"/>
            <a:ext cx="0" cy="31623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1" name="Line 41"/>
          <p:cNvSpPr>
            <a:spLocks noChangeShapeType="1"/>
          </p:cNvSpPr>
          <p:nvPr/>
        </p:nvSpPr>
        <p:spPr bwMode="auto">
          <a:xfrm>
            <a:off x="3448050" y="5105400"/>
            <a:ext cx="0" cy="2746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2" name="Line 42"/>
          <p:cNvSpPr>
            <a:spLocks noChangeShapeType="1"/>
          </p:cNvSpPr>
          <p:nvPr/>
        </p:nvSpPr>
        <p:spPr bwMode="auto">
          <a:xfrm>
            <a:off x="1524000" y="5391150"/>
            <a:ext cx="20415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3" name="Line 43"/>
          <p:cNvSpPr>
            <a:spLocks noChangeShapeType="1"/>
          </p:cNvSpPr>
          <p:nvPr/>
        </p:nvSpPr>
        <p:spPr bwMode="auto">
          <a:xfrm>
            <a:off x="1600200" y="1524000"/>
            <a:ext cx="0" cy="38481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4" name="Line 44"/>
          <p:cNvSpPr>
            <a:spLocks noChangeShapeType="1"/>
          </p:cNvSpPr>
          <p:nvPr/>
        </p:nvSpPr>
        <p:spPr bwMode="auto">
          <a:xfrm>
            <a:off x="2590800" y="5943600"/>
            <a:ext cx="92868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oval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5" name="AutoShape 45"/>
          <p:cNvSpPr>
            <a:spLocks noChangeArrowheads="1"/>
          </p:cNvSpPr>
          <p:nvPr/>
        </p:nvSpPr>
        <p:spPr bwMode="auto">
          <a:xfrm rot="5400000">
            <a:off x="3553619" y="5742781"/>
            <a:ext cx="274638" cy="371475"/>
          </a:xfrm>
          <a:prstGeom prst="flowChartExtract">
            <a:avLst/>
          </a:prstGeom>
          <a:solidFill>
            <a:srgbClr val="FFFFFF"/>
          </a:solidFill>
          <a:ln w="28575">
            <a:solidFill>
              <a:srgbClr val="00006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7136" name="AutoShape 46"/>
          <p:cNvSpPr>
            <a:spLocks noChangeArrowheads="1"/>
          </p:cNvSpPr>
          <p:nvPr/>
        </p:nvSpPr>
        <p:spPr bwMode="auto">
          <a:xfrm>
            <a:off x="3867150" y="5867400"/>
            <a:ext cx="185738" cy="136525"/>
          </a:xfrm>
          <a:prstGeom prst="flowChartConnector">
            <a:avLst/>
          </a:prstGeom>
          <a:solidFill>
            <a:srgbClr val="FFFFFF"/>
          </a:solidFill>
          <a:ln w="28575">
            <a:solidFill>
              <a:srgbClr val="000066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7137" name="Line 47"/>
          <p:cNvSpPr>
            <a:spLocks noChangeShapeType="1"/>
          </p:cNvSpPr>
          <p:nvPr/>
        </p:nvSpPr>
        <p:spPr bwMode="auto">
          <a:xfrm>
            <a:off x="4038600" y="5943600"/>
            <a:ext cx="7429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8" name="Line 48"/>
          <p:cNvSpPr>
            <a:spLocks noChangeShapeType="1"/>
          </p:cNvSpPr>
          <p:nvPr/>
        </p:nvSpPr>
        <p:spPr bwMode="auto">
          <a:xfrm>
            <a:off x="4800600" y="5943600"/>
            <a:ext cx="0" cy="4111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9" name="Line 49"/>
          <p:cNvSpPr>
            <a:spLocks noChangeShapeType="1"/>
          </p:cNvSpPr>
          <p:nvPr/>
        </p:nvSpPr>
        <p:spPr bwMode="auto">
          <a:xfrm>
            <a:off x="2590800" y="5791200"/>
            <a:ext cx="0" cy="5492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0" name="Line 50"/>
          <p:cNvSpPr>
            <a:spLocks noChangeShapeType="1"/>
          </p:cNvSpPr>
          <p:nvPr/>
        </p:nvSpPr>
        <p:spPr bwMode="auto">
          <a:xfrm>
            <a:off x="1066800" y="1722438"/>
            <a:ext cx="70532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1" name="Line 51"/>
          <p:cNvSpPr>
            <a:spLocks noChangeShapeType="1"/>
          </p:cNvSpPr>
          <p:nvPr/>
        </p:nvSpPr>
        <p:spPr bwMode="auto">
          <a:xfrm>
            <a:off x="1066800" y="6172200"/>
            <a:ext cx="70532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2" name="Line 52"/>
          <p:cNvSpPr>
            <a:spLocks noChangeShapeType="1"/>
          </p:cNvSpPr>
          <p:nvPr/>
        </p:nvSpPr>
        <p:spPr bwMode="auto">
          <a:xfrm>
            <a:off x="1066800" y="1731963"/>
            <a:ext cx="0" cy="43989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3" name="Line 53"/>
          <p:cNvSpPr>
            <a:spLocks noChangeShapeType="1"/>
          </p:cNvSpPr>
          <p:nvPr/>
        </p:nvSpPr>
        <p:spPr bwMode="auto">
          <a:xfrm>
            <a:off x="8101013" y="1736725"/>
            <a:ext cx="0" cy="43989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Mạch tính bit P</a:t>
            </a:r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2971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3200" dirty="0">
                <a:latin typeface="Arial"/>
                <a:cs typeface="Arial"/>
              </a:rPr>
              <a:t>Mã vòng CRC (Cyclic Redundancy Check)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915400" cy="3886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Cấu trúc toán học của mã vòng cho phép khả năng phát hiện cao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Có thể biểu diễn mã vòng bằng đa thức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690F2C-009B-064A-93BB-266030D08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2738054"/>
            <a:ext cx="9144000" cy="13818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6AB193-640B-0143-B7D5-8CE2134C48F4}"/>
              </a:ext>
            </a:extLst>
          </p:cNvPr>
          <p:cNvSpPr/>
          <p:nvPr/>
        </p:nvSpPr>
        <p:spPr>
          <a:xfrm>
            <a:off x="8153400" y="3494909"/>
            <a:ext cx="914400" cy="54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EA098A-59E7-FB45-870F-4A383CA19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572000"/>
            <a:ext cx="8458200" cy="60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78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3200" dirty="0">
                <a:latin typeface="Arial"/>
                <a:cs typeface="Arial"/>
              </a:rPr>
              <a:t>Phép cộng đa thức mã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3A312EF-6C79-C144-81A9-A7E5C236CECB}"/>
              </a:ext>
            </a:extLst>
          </p:cNvPr>
          <p:cNvSpPr txBox="1">
            <a:spLocks/>
          </p:cNvSpPr>
          <p:nvPr/>
        </p:nvSpPr>
        <p:spPr>
          <a:xfrm>
            <a:off x="152400" y="1219200"/>
            <a:ext cx="8915400" cy="76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rgbClr val="2909AF"/>
              </a:buClr>
              <a:buSzPct val="60000"/>
              <a:buFont typeface="Wingdings" pitchFamily="2" charset="2"/>
              <a:buChar char="q"/>
              <a:defRPr kumimoji="0" sz="2000" b="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rgbClr val="2909AF"/>
              </a:buClr>
              <a:buSzPct val="100000"/>
              <a:buFont typeface="Wingdings" pitchFamily="2" charset="2"/>
              <a:buChar char="§"/>
              <a:defRPr kumimoji="0" sz="19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rgbClr val="2909AF"/>
              </a:buClr>
              <a:buSzPct val="75000"/>
              <a:buFont typeface="Courier New" pitchFamily="49" charset="0"/>
              <a:buChar char="o"/>
              <a:defRPr kumimoji="0"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75000"/>
              <a:buFont typeface="Times New Roman" pitchFamily="18" charset="0"/>
              <a:buChar char="+"/>
              <a:defRPr kumimoji="0" sz="17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65000"/>
              <a:buFont typeface="Arial" pitchFamily="34" charset="0"/>
              <a:buChar char="•"/>
              <a:defRPr kumimoji="0"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Thực hiện cộng như cộng đa thức thông thường</a:t>
            </a:r>
            <a:endParaRPr lang="en-US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F3E555CB-517A-2C4C-A8AB-BBAE11B493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978" y="2590800"/>
                <a:ext cx="8915400" cy="32004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vi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Lưu ý: phép cộng các số nhị phân là cộng modulo – 2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0+0=0  ;  0+1=1  ;  1+0=1  ;  1+1=0</m:t>
                      </m:r>
                    </m:oMath>
                  </m:oMathPara>
                </a14:m>
                <a:endParaRPr lang="vi-V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en-US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Ví</a:t>
                </a:r>
                <a:r>
                  <a:rPr lang="en-US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en-US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dụ</a:t>
                </a:r>
                <a:r>
                  <a:rPr lang="en-US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22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vi-VN" sz="2200" b="0" dirty="0">
                    <a:latin typeface="Arial" panose="020B0604020202020204" pitchFamily="34" charset="0"/>
                  </a:rPr>
                  <a:t>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22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vi-VN" sz="2200" i="1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vi-VN" sz="22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vi-VN" sz="2200" dirty="0"/>
                  <a:t> </a:t>
                </a:r>
                <a14:m>
                  <m:oMath xmlns:m="http://schemas.openxmlformats.org/officeDocument/2006/math">
                    <m:r>
                      <a:rPr lang="vi-VN" sz="2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22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22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vi-VN" sz="22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F3E555CB-517A-2C4C-A8AB-BBAE11B49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78" y="2590800"/>
                <a:ext cx="8915400" cy="3200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0C0E491F-50ED-2140-A19E-E72A3D537609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438400" y="1905000"/>
                <a:ext cx="3962400" cy="8382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vi-V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+  </m:t>
                    </m:r>
                    <m:sSub>
                      <m:sSub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vi-VN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vi-VN" sz="22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vi-VN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2200" i="1" dirty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sz="2200" i="1" dirty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vi-VN" sz="2200" i="1" dirty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endParaRPr lang="vi-VN" sz="22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0C0E491F-50ED-2140-A19E-E72A3D5376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438400" y="1905000"/>
                <a:ext cx="3962400" cy="8382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4481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3200" dirty="0">
                <a:latin typeface="Arial"/>
                <a:cs typeface="Arial"/>
              </a:rPr>
              <a:t>Phép nhân đa thức mã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3EACB4E-562E-DF43-87F3-3789AFEF322A}"/>
              </a:ext>
            </a:extLst>
          </p:cNvPr>
          <p:cNvSpPr txBox="1">
            <a:spLocks/>
          </p:cNvSpPr>
          <p:nvPr/>
        </p:nvSpPr>
        <p:spPr>
          <a:xfrm>
            <a:off x="152400" y="1219200"/>
            <a:ext cx="8915400" cy="76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rgbClr val="2909AF"/>
              </a:buClr>
              <a:buSzPct val="60000"/>
              <a:buFont typeface="Wingdings" pitchFamily="2" charset="2"/>
              <a:buChar char="q"/>
              <a:defRPr kumimoji="0" sz="2000" b="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rgbClr val="2909AF"/>
              </a:buClr>
              <a:buSzPct val="100000"/>
              <a:buFont typeface="Wingdings" pitchFamily="2" charset="2"/>
              <a:buChar char="§"/>
              <a:defRPr kumimoji="0" sz="19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rgbClr val="2909AF"/>
              </a:buClr>
              <a:buSzPct val="75000"/>
              <a:buFont typeface="Courier New" pitchFamily="49" charset="0"/>
              <a:buChar char="o"/>
              <a:defRPr kumimoji="0"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75000"/>
              <a:buFont typeface="Times New Roman" pitchFamily="18" charset="0"/>
              <a:buChar char="+"/>
              <a:defRPr kumimoji="0" sz="17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65000"/>
              <a:buFont typeface="Arial" pitchFamily="34" charset="0"/>
              <a:buChar char="•"/>
              <a:defRPr kumimoji="0"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Thực hiện nhân như nhân đa thức thông thường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B35DA3EC-C3A1-D641-B4C9-3E119B4265B9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438400" y="1981200"/>
                <a:ext cx="3962400" cy="8382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vi-VN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r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vi-VN" sz="22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vi-VN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2200" i="1" dirty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sz="2200" i="1" dirty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vi-VN" sz="2200" i="1" dirty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r</m:t>
                        </m:r>
                      </m:sup>
                    </m:sSup>
                  </m:oMath>
                </a14:m>
                <a:endParaRPr lang="vi-VN" sz="22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buFont typeface="Wingdings" pitchFamily="2" charset="2"/>
                  <a:buChar char="Ø"/>
                </a:pPr>
                <a:endParaRPr lang="vi-VN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B35DA3EC-C3A1-D641-B4C9-3E119B4265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438400" y="1981200"/>
                <a:ext cx="3962400" cy="838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973E1D06-7698-7443-AC3B-D7C57B70D8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978" y="2590800"/>
                <a:ext cx="8915400" cy="32004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0</m:t>
                      </m:r>
                      <m:r>
                        <a:rPr lang="vi-V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r>
                        <a:rPr lang="vi-VN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0=0  ;  0</m:t>
                      </m:r>
                      <m:r>
                        <a:rPr lang="vi-V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r>
                        <a:rPr lang="vi-VN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1=0  ;  1</m:t>
                      </m:r>
                      <m:r>
                        <a:rPr lang="vi-V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r>
                        <a:rPr lang="vi-VN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0=0  ;  1</m:t>
                      </m:r>
                      <m:r>
                        <a:rPr lang="vi-V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r>
                        <a:rPr lang="vi-VN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1=1</m:t>
                      </m:r>
                    </m:oMath>
                  </m:oMathPara>
                </a14:m>
                <a:endParaRPr lang="vi-V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en-US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Ví</a:t>
                </a:r>
                <a:r>
                  <a:rPr lang="en-US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en-US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dụ</a:t>
                </a:r>
                <a:r>
                  <a:rPr lang="en-US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22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vi-VN" sz="2200" b="0" dirty="0">
                    <a:latin typeface="Arial" panose="020B0604020202020204" pitchFamily="34" charset="0"/>
                  </a:rPr>
                  <a:t>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22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vi-VN" sz="2200" dirty="0"/>
                  <a:t>      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vi-V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22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22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vi-VN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vi-VN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973E1D06-7698-7443-AC3B-D7C57B70D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78" y="2590800"/>
                <a:ext cx="8915400" cy="3200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254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3200" dirty="0">
                <a:latin typeface="Arial"/>
                <a:cs typeface="Arial"/>
              </a:rPr>
              <a:t>Phép chia đa thức mã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3EACB4E-562E-DF43-87F3-3789AFEF322A}"/>
              </a:ext>
            </a:extLst>
          </p:cNvPr>
          <p:cNvSpPr txBox="1">
            <a:spLocks/>
          </p:cNvSpPr>
          <p:nvPr/>
        </p:nvSpPr>
        <p:spPr>
          <a:xfrm>
            <a:off x="152400" y="1219200"/>
            <a:ext cx="8915400" cy="76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rgbClr val="2909AF"/>
              </a:buClr>
              <a:buSzPct val="60000"/>
              <a:buFont typeface="Wingdings" pitchFamily="2" charset="2"/>
              <a:buChar char="q"/>
              <a:defRPr kumimoji="0" sz="2000" b="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rgbClr val="2909AF"/>
              </a:buClr>
              <a:buSzPct val="100000"/>
              <a:buFont typeface="Wingdings" pitchFamily="2" charset="2"/>
              <a:buChar char="§"/>
              <a:defRPr kumimoji="0" sz="19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rgbClr val="2909AF"/>
              </a:buClr>
              <a:buSzPct val="75000"/>
              <a:buFont typeface="Courier New" pitchFamily="49" charset="0"/>
              <a:buChar char="o"/>
              <a:defRPr kumimoji="0"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75000"/>
              <a:buFont typeface="Times New Roman" pitchFamily="18" charset="0"/>
              <a:buChar char="+"/>
              <a:defRPr kumimoji="0" sz="17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65000"/>
              <a:buFont typeface="Arial" pitchFamily="34" charset="0"/>
              <a:buChar char="•"/>
              <a:defRPr kumimoji="0"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Thực hiện chia tương tự chia đa thức thông thường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B35DA3EC-C3A1-D641-B4C9-3E119B4265B9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438400" y="1981200"/>
                <a:ext cx="3962400" cy="8382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m:rPr>
                          <m:nor/>
                        </m:rPr>
                        <a:rPr lang="vi-VN" sz="2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vi-VN" sz="2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vi-VN" sz="2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vi-VN" sz="22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r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vi-VN" sz="22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buFont typeface="Wingdings" pitchFamily="2" charset="2"/>
                  <a:buChar char="Ø"/>
                </a:pPr>
                <a:endParaRPr lang="vi-VN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B35DA3EC-C3A1-D641-B4C9-3E119B4265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438400" y="1981200"/>
                <a:ext cx="3962400" cy="838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973E1D06-7698-7443-AC3B-D7C57B70D8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978" y="2590800"/>
                <a:ext cx="8915400" cy="22098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0</m:t>
                      </m:r>
                      <m:r>
                        <a:rPr lang="vi-V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r>
                        <a:rPr lang="vi-VN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0=0  ;  0</m:t>
                      </m:r>
                      <m:r>
                        <a:rPr lang="vi-V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r>
                        <a:rPr lang="vi-VN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1=0  ;  1</m:t>
                      </m:r>
                      <m:r>
                        <a:rPr lang="vi-V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r>
                        <a:rPr lang="vi-VN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0=0  ;  1</m:t>
                      </m:r>
                      <m:r>
                        <a:rPr lang="vi-V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r>
                        <a:rPr lang="vi-VN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1=1</m:t>
                      </m:r>
                    </m:oMath>
                  </m:oMathPara>
                </a14:m>
                <a:endParaRPr lang="vi-V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en-US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Ví</a:t>
                </a:r>
                <a:r>
                  <a:rPr lang="en-US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en-US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dụ</a:t>
                </a:r>
                <a:r>
                  <a:rPr lang="en-US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22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vi-VN" sz="2200" b="0" dirty="0">
                    <a:latin typeface="Arial" panose="020B0604020202020204" pitchFamily="34" charset="0"/>
                  </a:rPr>
                  <a:t>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22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vi-VN" sz="2200" dirty="0"/>
                  <a:t>      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vi-V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22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22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vi-VN" sz="2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sz="22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vi-VN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den>
                    </m:f>
                  </m:oMath>
                </a14:m>
                <a:endParaRPr lang="vi-VN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973E1D06-7698-7443-AC3B-D7C57B70D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78" y="2590800"/>
                <a:ext cx="8915400" cy="2209800"/>
              </a:xfrm>
              <a:prstGeom prst="rect">
                <a:avLst/>
              </a:prstGeom>
              <a:blipFill>
                <a:blip r:embed="rId3"/>
                <a:stretch>
                  <a:fillRect l="-85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2E1B6A87-308F-9649-8272-F00DF5E2DA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978" y="4572000"/>
                <a:ext cx="8054622" cy="22098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Ví </a:t>
                </a:r>
                <a:r>
                  <a:rPr lang="en-US" altLang="en-US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dụ</a:t>
                </a:r>
                <a:r>
                  <a:rPr lang="en-US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2: 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22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v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à </m:t>
                    </m:r>
                    <m:sSub>
                      <m:sSubPr>
                        <m:ctrlPr>
                          <a:rPr lang="en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22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vi-VN" sz="2200" dirty="0"/>
                  <a:t>      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vi-V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22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22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???</m:t>
                    </m:r>
                  </m:oMath>
                </a14:m>
                <a:endParaRPr lang="vi-VN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2E1B6A87-308F-9649-8272-F00DF5E2D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78" y="4572000"/>
                <a:ext cx="8054622" cy="2209800"/>
              </a:xfrm>
              <a:prstGeom prst="rect">
                <a:avLst/>
              </a:prstGeom>
              <a:blipFill>
                <a:blip r:embed="rId4"/>
                <a:stretch>
                  <a:fillRect l="-945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526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04782"/>
            <a:ext cx="9144000" cy="1266818"/>
          </a:xfrm>
          <a:solidFill>
            <a:schemeClr val="bg1"/>
          </a:solidFill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3200" dirty="0" err="1">
                <a:latin typeface="Arial"/>
                <a:cs typeface="Arial"/>
              </a:rPr>
              <a:t>Ví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dụ</a:t>
            </a:r>
            <a:r>
              <a:rPr lang="en-US" sz="3200" dirty="0">
                <a:latin typeface="Arial"/>
                <a:cs typeface="Arial"/>
              </a:rPr>
              <a:t> 2 (</a:t>
            </a:r>
            <a:r>
              <a:rPr lang="en-US" sz="3200" dirty="0" err="1">
                <a:latin typeface="Arial"/>
                <a:cs typeface="Arial"/>
              </a:rPr>
              <a:t>tt</a:t>
            </a:r>
            <a:r>
              <a:rPr lang="en-US" sz="3200" dirty="0">
                <a:latin typeface="Arial"/>
                <a:cs typeface="Arial"/>
              </a:rPr>
              <a:t>)</a:t>
            </a:r>
            <a:br>
              <a:rPr lang="en-US" sz="3200" dirty="0">
                <a:latin typeface="Arial"/>
                <a:cs typeface="Arial"/>
              </a:rPr>
            </a:br>
            <a:endParaRPr lang="en-US" sz="3200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2E1B6A87-308F-9649-8272-F00DF5E2DA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314094" y="914400"/>
                <a:ext cx="8915400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i="1" dirty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i="1" dirty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vi-VN" sz="2200" b="0" i="1" dirty="0" smtClean="0">
                          <a:latin typeface="Cambria Math" panose="02040503050406030204" pitchFamily="18" charset="0"/>
                        </a:rPr>
                        <m:t>.                      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3 </m:t>
                          </m:r>
                        </m:sup>
                      </m:sSup>
                      <m:r>
                        <a:rPr lang="vi-VN" sz="2200" b="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vi-VN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2E1B6A87-308F-9649-8272-F00DF5E2D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14094" y="914400"/>
                <a:ext cx="8915400" cy="762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F99E39-93AA-FE43-8898-E5D447F37950}"/>
              </a:ext>
            </a:extLst>
          </p:cNvPr>
          <p:cNvCxnSpPr>
            <a:cxnSpLocks/>
          </p:cNvCxnSpPr>
          <p:nvPr/>
        </p:nvCxnSpPr>
        <p:spPr>
          <a:xfrm>
            <a:off x="4216398" y="990600"/>
            <a:ext cx="0" cy="1600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BB7FCC-F1FB-6349-A42E-2CD684A26CC0}"/>
              </a:ext>
            </a:extLst>
          </p:cNvPr>
          <p:cNvCxnSpPr>
            <a:cxnSpLocks/>
          </p:cNvCxnSpPr>
          <p:nvPr/>
        </p:nvCxnSpPr>
        <p:spPr>
          <a:xfrm flipH="1">
            <a:off x="4216398" y="1526822"/>
            <a:ext cx="381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88B158E4-C15F-124A-A768-415304DBCE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300" y="1447800"/>
                <a:ext cx="3637844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vi-VN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88B158E4-C15F-124A-A768-415304DBC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1447800"/>
                <a:ext cx="3637844" cy="76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4">
                <a:extLst>
                  <a:ext uri="{FF2B5EF4-FFF2-40B4-BE49-F238E27FC236}">
                    <a16:creationId xmlns:a16="http://schemas.microsoft.com/office/drawing/2014/main" id="{DCC6A01D-D9B5-3746-A100-AC765BD7EF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8420" y="1920525"/>
                <a:ext cx="3886199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i="1" dirty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vi-VN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vi-VN" sz="2200" i="1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vi-VN" sz="2200" b="0" i="1" dirty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i="1" dirty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Content Placeholder 4">
                <a:extLst>
                  <a:ext uri="{FF2B5EF4-FFF2-40B4-BE49-F238E27FC236}">
                    <a16:creationId xmlns:a16="http://schemas.microsoft.com/office/drawing/2014/main" id="{DCC6A01D-D9B5-3746-A100-AC765BD7E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20" y="1920525"/>
                <a:ext cx="3886199" cy="76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C7D5E920-A5D2-E043-AFDF-3D385B5C2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43400" y="1599143"/>
                <a:ext cx="990600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C7D5E920-A5D2-E043-AFDF-3D385B5C2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1599143"/>
                <a:ext cx="990600" cy="76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C3866EC8-6B4F-D148-8DD3-ABC180679D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7277" y="2407001"/>
                <a:ext cx="2362200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i="1" dirty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C3866EC8-6B4F-D148-8DD3-ABC180679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277" y="2407001"/>
                <a:ext cx="2362200" cy="76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16F976D6-8CE7-F144-BA94-126398F94C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6808" y="2895600"/>
                <a:ext cx="2580921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16F976D6-8CE7-F144-BA94-126398F94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808" y="2895600"/>
                <a:ext cx="2580921" cy="76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>
                <a:extLst>
                  <a:ext uri="{FF2B5EF4-FFF2-40B4-BE49-F238E27FC236}">
                    <a16:creationId xmlns:a16="http://schemas.microsoft.com/office/drawing/2014/main" id="{D6DD82E0-4915-594C-9AF9-A957C40529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6168" y="3438872"/>
                <a:ext cx="2362200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Content Placeholder 4">
                <a:extLst>
                  <a:ext uri="{FF2B5EF4-FFF2-40B4-BE49-F238E27FC236}">
                    <a16:creationId xmlns:a16="http://schemas.microsoft.com/office/drawing/2014/main" id="{D6DD82E0-4915-594C-9AF9-A957C4052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168" y="3438872"/>
                <a:ext cx="2362200" cy="76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BED6FD9C-7C63-B646-A80C-04A750CB50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3807" y="4007201"/>
                <a:ext cx="4161366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i="1" dirty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vi-VN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BED6FD9C-7C63-B646-A80C-04A750CB5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807" y="4007201"/>
                <a:ext cx="4161366" cy="76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4">
                <a:extLst>
                  <a:ext uri="{FF2B5EF4-FFF2-40B4-BE49-F238E27FC236}">
                    <a16:creationId xmlns:a16="http://schemas.microsoft.com/office/drawing/2014/main" id="{F3199417-BB60-324D-8B12-B39AD16E48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00" y="1589617"/>
                <a:ext cx="990600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20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vi-VN" sz="2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Content Placeholder 4">
                <a:extLst>
                  <a:ext uri="{FF2B5EF4-FFF2-40B4-BE49-F238E27FC236}">
                    <a16:creationId xmlns:a16="http://schemas.microsoft.com/office/drawing/2014/main" id="{F3199417-BB60-324D-8B12-B39AD16E4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1589617"/>
                <a:ext cx="990600" cy="76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4">
                <a:extLst>
                  <a:ext uri="{FF2B5EF4-FFF2-40B4-BE49-F238E27FC236}">
                    <a16:creationId xmlns:a16="http://schemas.microsoft.com/office/drawing/2014/main" id="{93DA5271-87BC-D24B-BF6A-BCE589363F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43606" y="4460874"/>
                <a:ext cx="2362200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vi-VN" sz="2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Content Placeholder 4">
                <a:extLst>
                  <a:ext uri="{FF2B5EF4-FFF2-40B4-BE49-F238E27FC236}">
                    <a16:creationId xmlns:a16="http://schemas.microsoft.com/office/drawing/2014/main" id="{93DA5271-87BC-D24B-BF6A-BCE589363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06" y="4460874"/>
                <a:ext cx="2362200" cy="76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4">
                <a:extLst>
                  <a:ext uri="{FF2B5EF4-FFF2-40B4-BE49-F238E27FC236}">
                    <a16:creationId xmlns:a16="http://schemas.microsoft.com/office/drawing/2014/main" id="{BE5B29D3-C403-6742-AFBD-350CC0BB2D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36667" y="4996039"/>
                <a:ext cx="2362200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vi-VN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vi-VN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Content Placeholder 4">
                <a:extLst>
                  <a:ext uri="{FF2B5EF4-FFF2-40B4-BE49-F238E27FC236}">
                    <a16:creationId xmlns:a16="http://schemas.microsoft.com/office/drawing/2014/main" id="{BE5B29D3-C403-6742-AFBD-350CC0BB2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667" y="4996039"/>
                <a:ext cx="2362200" cy="76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4">
                <a:extLst>
                  <a:ext uri="{FF2B5EF4-FFF2-40B4-BE49-F238E27FC236}">
                    <a16:creationId xmlns:a16="http://schemas.microsoft.com/office/drawing/2014/main" id="{836AB0B1-9C80-AE43-8AE2-04CFC7EDB1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4232" y="1600200"/>
                <a:ext cx="990600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20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vi-VN" sz="2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Content Placeholder 4">
                <a:extLst>
                  <a:ext uri="{FF2B5EF4-FFF2-40B4-BE49-F238E27FC236}">
                    <a16:creationId xmlns:a16="http://schemas.microsoft.com/office/drawing/2014/main" id="{836AB0B1-9C80-AE43-8AE2-04CFC7EDB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232" y="1600200"/>
                <a:ext cx="990600" cy="76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4">
                <a:extLst>
                  <a:ext uri="{FF2B5EF4-FFF2-40B4-BE49-F238E27FC236}">
                    <a16:creationId xmlns:a16="http://schemas.microsoft.com/office/drawing/2014/main" id="{93B719C6-7994-A945-A5E5-1910E2FB46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93467" y="1600200"/>
                <a:ext cx="990600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2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vi-VN" sz="2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vi-VN" sz="2200" i="1" dirty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Content Placeholder 4">
                <a:extLst>
                  <a:ext uri="{FF2B5EF4-FFF2-40B4-BE49-F238E27FC236}">
                    <a16:creationId xmlns:a16="http://schemas.microsoft.com/office/drawing/2014/main" id="{93B719C6-7994-A945-A5E5-1910E2FB4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467" y="1600200"/>
                <a:ext cx="990600" cy="76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4">
                <a:extLst>
                  <a:ext uri="{FF2B5EF4-FFF2-40B4-BE49-F238E27FC236}">
                    <a16:creationId xmlns:a16="http://schemas.microsoft.com/office/drawing/2014/main" id="{9FE4D818-AFB4-5841-B183-9CDC74450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44531" y="6090365"/>
                <a:ext cx="1914877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vi-VN" sz="2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vi-VN" sz="2200" i="1" dirty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Content Placeholder 4">
                <a:extLst>
                  <a:ext uri="{FF2B5EF4-FFF2-40B4-BE49-F238E27FC236}">
                    <a16:creationId xmlns:a16="http://schemas.microsoft.com/office/drawing/2014/main" id="{9FE4D818-AFB4-5841-B183-9CDC74450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531" y="6090365"/>
                <a:ext cx="1914877" cy="76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4">
                <a:extLst>
                  <a:ext uri="{FF2B5EF4-FFF2-40B4-BE49-F238E27FC236}">
                    <a16:creationId xmlns:a16="http://schemas.microsoft.com/office/drawing/2014/main" id="{3835E359-B405-5447-AD75-A4A4A13F32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26801" y="1600200"/>
                <a:ext cx="990600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20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vi-VN" sz="2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Content Placeholder 4">
                <a:extLst>
                  <a:ext uri="{FF2B5EF4-FFF2-40B4-BE49-F238E27FC236}">
                    <a16:creationId xmlns:a16="http://schemas.microsoft.com/office/drawing/2014/main" id="{3835E359-B405-5447-AD75-A4A4A13F3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801" y="1600200"/>
                <a:ext cx="990600" cy="76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4">
                <a:extLst>
                  <a:ext uri="{FF2B5EF4-FFF2-40B4-BE49-F238E27FC236}">
                    <a16:creationId xmlns:a16="http://schemas.microsoft.com/office/drawing/2014/main" id="{9BAC4257-6EB1-F146-BFF6-87B9A80267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8832" y="5543202"/>
                <a:ext cx="2362200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vi-VN" sz="2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vi-VN" sz="2200" i="1" dirty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vi-VN" sz="2200" b="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8" name="Content Placeholder 4">
                <a:extLst>
                  <a:ext uri="{FF2B5EF4-FFF2-40B4-BE49-F238E27FC236}">
                    <a16:creationId xmlns:a16="http://schemas.microsoft.com/office/drawing/2014/main" id="{9BAC4257-6EB1-F146-BFF6-87B9A802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832" y="5543202"/>
                <a:ext cx="2362200" cy="76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E335EAB-D3F6-D54A-80BD-93DAE8ADABB8}"/>
              </a:ext>
            </a:extLst>
          </p:cNvPr>
          <p:cNvCxnSpPr/>
          <p:nvPr/>
        </p:nvCxnSpPr>
        <p:spPr>
          <a:xfrm>
            <a:off x="114300" y="1920525"/>
            <a:ext cx="3314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C438795-F2CF-0141-B24F-A813A26CBB35}"/>
              </a:ext>
            </a:extLst>
          </p:cNvPr>
          <p:cNvCxnSpPr>
            <a:cxnSpLocks/>
          </p:cNvCxnSpPr>
          <p:nvPr/>
        </p:nvCxnSpPr>
        <p:spPr>
          <a:xfrm>
            <a:off x="1486256" y="2971800"/>
            <a:ext cx="247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92E5829-2A51-2D44-ABD4-4A8AB057F615}"/>
              </a:ext>
            </a:extLst>
          </p:cNvPr>
          <p:cNvCxnSpPr>
            <a:cxnSpLocks/>
          </p:cNvCxnSpPr>
          <p:nvPr/>
        </p:nvCxnSpPr>
        <p:spPr>
          <a:xfrm>
            <a:off x="2288475" y="3981801"/>
            <a:ext cx="21092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8CA6DF-EC7F-B548-A9F5-E6B4E9CCBBBC}"/>
              </a:ext>
            </a:extLst>
          </p:cNvPr>
          <p:cNvCxnSpPr>
            <a:cxnSpLocks/>
          </p:cNvCxnSpPr>
          <p:nvPr/>
        </p:nvCxnSpPr>
        <p:spPr>
          <a:xfrm>
            <a:off x="3517547" y="5043662"/>
            <a:ext cx="21092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0167256-540B-3B40-80B7-92F3A0483BF9}"/>
              </a:ext>
            </a:extLst>
          </p:cNvPr>
          <p:cNvCxnSpPr>
            <a:cxnSpLocks/>
          </p:cNvCxnSpPr>
          <p:nvPr/>
        </p:nvCxnSpPr>
        <p:spPr>
          <a:xfrm>
            <a:off x="4263140" y="6093538"/>
            <a:ext cx="21092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62F0B69-204D-6D4A-AA98-566F90F258D7}"/>
              </a:ext>
            </a:extLst>
          </p:cNvPr>
          <p:cNvSpPr/>
          <p:nvPr/>
        </p:nvSpPr>
        <p:spPr>
          <a:xfrm>
            <a:off x="5257800" y="6166565"/>
            <a:ext cx="1359601" cy="5390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4">
                <a:extLst>
                  <a:ext uri="{FF2B5EF4-FFF2-40B4-BE49-F238E27FC236}">
                    <a16:creationId xmlns:a16="http://schemas.microsoft.com/office/drawing/2014/main" id="{95D3C5E8-835B-284C-96D0-6B2EE3B1FF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3807" y="6055082"/>
                <a:ext cx="990600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200" i="1" dirty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ư</m:t>
                      </m:r>
                    </m:oMath>
                  </m:oMathPara>
                </a14:m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9" name="Content Placeholder 4">
                <a:extLst>
                  <a:ext uri="{FF2B5EF4-FFF2-40B4-BE49-F238E27FC236}">
                    <a16:creationId xmlns:a16="http://schemas.microsoft.com/office/drawing/2014/main" id="{95D3C5E8-835B-284C-96D0-6B2EE3B1F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807" y="6055082"/>
                <a:ext cx="990600" cy="76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384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/>
      <p:bldP spid="21" grpId="0"/>
      <p:bldP spid="23" grpId="0"/>
      <p:bldP spid="24" grpId="0"/>
      <p:bldP spid="26" grpId="0"/>
      <p:bldP spid="27" grpId="0"/>
      <p:bldP spid="30" grpId="0"/>
      <p:bldP spid="32" grpId="0"/>
      <p:bldP spid="35" grpId="0"/>
      <p:bldP spid="36" grpId="0"/>
      <p:bldP spid="37" grpId="0"/>
      <p:bldP spid="38" grpId="0"/>
      <p:bldP spid="48" grpId="0" animBg="1"/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3200" dirty="0">
                <a:latin typeface="Arial"/>
                <a:cs typeface="Arial"/>
              </a:rPr>
              <a:t>Mã hoá và giải mã CRC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C2D07-A4C4-8243-885A-FFC05AA8D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33" y="1237898"/>
            <a:ext cx="9144000" cy="2799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712E7-F4F1-7F4D-842D-C0CD6BD93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3941558"/>
            <a:ext cx="8267700" cy="706641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98BDEFE8-1AF9-434D-B17F-CD7A14B944B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0500" y="4849512"/>
            <a:ext cx="8915400" cy="15411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Nếu không có lỗi thì khi chia đa thức thu cho đa thức sinh sẽ có độ dư bằng 0.</a:t>
            </a:r>
            <a:endParaRPr lang="en-US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984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3200" dirty="0">
                <a:latin typeface="Arial"/>
                <a:cs typeface="Arial"/>
              </a:rPr>
              <a:t>Ví dụ mã CRC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09067EA-6DBA-B848-851C-44CF426AD20F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28600" y="1219200"/>
                <a:ext cx="8686800" cy="186890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Cần truyền đi một khung tin 8 bit 1110 0110 qua đường truyền số liệu sử dụng mã CRC để phát hiện lỗi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Đa thức sinh sử dụng là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VN" sz="2200" i="1" dirty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vi-VN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vi-VN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V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09067EA-6DBA-B848-851C-44CF426AD2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28600" y="1219200"/>
                <a:ext cx="8686800" cy="1868905"/>
              </a:xfrm>
              <a:blipFill>
                <a:blip r:embed="rId2"/>
                <a:stretch>
                  <a:fillRect l="-146" r="-146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51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0"/>
            <a:ext cx="8613775" cy="9144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vi-VN" sz="3400" dirty="0">
                <a:solidFill>
                  <a:schemeClr val="tx1"/>
                </a:solidFill>
                <a:latin typeface="Arial"/>
                <a:cs typeface="Arial"/>
              </a:rPr>
              <a:t>Hệ thống thông tin số điển hình</a:t>
            </a:r>
          </a:p>
        </p:txBody>
      </p:sp>
      <p:sp>
        <p:nvSpPr>
          <p:cNvPr id="66563" name="Text Box 4"/>
          <p:cNvSpPr txBox="1">
            <a:spLocks noChangeArrowheads="1"/>
          </p:cNvSpPr>
          <p:nvPr/>
        </p:nvSpPr>
        <p:spPr bwMode="auto">
          <a:xfrm>
            <a:off x="8382000" y="3048000"/>
            <a:ext cx="685800" cy="16764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36000" rIns="36000"/>
          <a:lstStyle/>
          <a:p>
            <a:pPr algn="ctr"/>
            <a:r>
              <a:rPr lang="vi-VN" sz="2000">
                <a:latin typeface="Times New Roman" pitchFamily="18" charset="0"/>
                <a:cs typeface="Times New Roman" pitchFamily="18" charset="0"/>
              </a:rPr>
              <a:t>Kênh</a:t>
            </a:r>
          </a:p>
          <a:p>
            <a:pPr algn="ctr"/>
            <a:endParaRPr lang="vi-VN" sz="200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vi-VN" sz="2000">
                <a:latin typeface="Times New Roman" pitchFamily="18" charset="0"/>
                <a:cs typeface="Times New Roman" pitchFamily="18" charset="0"/>
              </a:rPr>
              <a:t>thông</a:t>
            </a:r>
          </a:p>
          <a:p>
            <a:pPr algn="ctr"/>
            <a:endParaRPr lang="vi-VN" sz="200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vi-VN" sz="2000">
                <a:latin typeface="Times New Roman" pitchFamily="18" charset="0"/>
                <a:cs typeface="Times New Roman" pitchFamily="18" charset="0"/>
              </a:rPr>
              <a:t>tin</a:t>
            </a:r>
          </a:p>
        </p:txBody>
      </p:sp>
      <p:sp>
        <p:nvSpPr>
          <p:cNvPr id="66564" name="Line 35"/>
          <p:cNvSpPr>
            <a:spLocks noChangeShapeType="1"/>
          </p:cNvSpPr>
          <p:nvPr/>
        </p:nvSpPr>
        <p:spPr bwMode="auto">
          <a:xfrm>
            <a:off x="8229600" y="2895600"/>
            <a:ext cx="0" cy="19256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lIns="36000" rIns="36000"/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565" name="AutoShape 46"/>
          <p:cNvSpPr>
            <a:spLocks noChangeArrowheads="1"/>
          </p:cNvSpPr>
          <p:nvPr/>
        </p:nvSpPr>
        <p:spPr bwMode="auto">
          <a:xfrm>
            <a:off x="8115300" y="3429000"/>
            <a:ext cx="228600" cy="838200"/>
          </a:xfrm>
          <a:prstGeom prst="downArrow">
            <a:avLst>
              <a:gd name="adj1" fmla="val 50000"/>
              <a:gd name="adj2" fmla="val 91667"/>
            </a:avLst>
          </a:prstGeom>
          <a:solidFill>
            <a:srgbClr val="FF0000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152400" y="1814513"/>
            <a:ext cx="8293100" cy="1122363"/>
            <a:chOff x="96" y="1143"/>
            <a:chExt cx="5224" cy="707"/>
          </a:xfrm>
        </p:grpSpPr>
        <p:sp>
          <p:nvSpPr>
            <p:cNvPr id="66608" name="Line 5"/>
            <p:cNvSpPr>
              <a:spLocks noChangeShapeType="1"/>
            </p:cNvSpPr>
            <p:nvPr/>
          </p:nvSpPr>
          <p:spPr bwMode="auto">
            <a:xfrm>
              <a:off x="96" y="1527"/>
              <a:ext cx="37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9" name="Text Box 6"/>
            <p:cNvSpPr txBox="1">
              <a:spLocks noChangeArrowheads="1"/>
            </p:cNvSpPr>
            <p:nvPr/>
          </p:nvSpPr>
          <p:spPr bwMode="auto">
            <a:xfrm>
              <a:off x="480" y="1247"/>
              <a:ext cx="448" cy="576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300" dirty="0">
                  <a:latin typeface="Times New Roman" pitchFamily="18" charset="0"/>
                  <a:cs typeface="Times New Roman" pitchFamily="18" charset="0"/>
                </a:rPr>
                <a:t>Định dạng</a:t>
              </a:r>
            </a:p>
          </p:txBody>
        </p:sp>
        <p:sp>
          <p:nvSpPr>
            <p:cNvPr id="66610" name="Text Box 7"/>
            <p:cNvSpPr txBox="1">
              <a:spLocks noChangeArrowheads="1"/>
            </p:cNvSpPr>
            <p:nvPr/>
          </p:nvSpPr>
          <p:spPr bwMode="auto">
            <a:xfrm>
              <a:off x="1096" y="1143"/>
              <a:ext cx="539" cy="707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>
              <a:defPPr>
                <a:defRPr lang="en-US"/>
              </a:defPPr>
              <a:lvl1pPr algn="ctr">
                <a:defRPr sz="2300"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r>
                <a:rPr lang="vi-VN" dirty="0"/>
                <a:t>Mã hóa nguồn</a:t>
              </a:r>
            </a:p>
          </p:txBody>
        </p:sp>
        <p:sp>
          <p:nvSpPr>
            <p:cNvPr id="66611" name="Text Box 8"/>
            <p:cNvSpPr txBox="1">
              <a:spLocks noChangeArrowheads="1"/>
            </p:cNvSpPr>
            <p:nvPr/>
          </p:nvSpPr>
          <p:spPr bwMode="auto">
            <a:xfrm>
              <a:off x="1814" y="1143"/>
              <a:ext cx="449" cy="707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>
              <a:defPPr>
                <a:defRPr lang="en-US"/>
              </a:defPPr>
              <a:lvl1pPr algn="ctr">
                <a:defRPr sz="2300"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r>
                <a:rPr lang="vi-VN" dirty="0"/>
                <a:t>Mật mã hóa</a:t>
              </a:r>
            </a:p>
          </p:txBody>
        </p:sp>
        <p:sp>
          <p:nvSpPr>
            <p:cNvPr id="66612" name="Text Box 9"/>
            <p:cNvSpPr txBox="1">
              <a:spLocks noChangeArrowheads="1"/>
            </p:cNvSpPr>
            <p:nvPr/>
          </p:nvSpPr>
          <p:spPr bwMode="auto">
            <a:xfrm>
              <a:off x="2443" y="1143"/>
              <a:ext cx="449" cy="707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>
              <a:defPPr>
                <a:defRPr lang="en-US"/>
              </a:defPPr>
              <a:lvl1pPr algn="ctr">
                <a:defRPr sz="2300"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r>
                <a:rPr lang="vi-VN" dirty="0"/>
                <a:t>Mã hóa kênh</a:t>
              </a:r>
            </a:p>
          </p:txBody>
        </p:sp>
        <p:sp>
          <p:nvSpPr>
            <p:cNvPr id="66613" name="Text Box 10"/>
            <p:cNvSpPr txBox="1">
              <a:spLocks noChangeArrowheads="1"/>
            </p:cNvSpPr>
            <p:nvPr/>
          </p:nvSpPr>
          <p:spPr bwMode="auto">
            <a:xfrm>
              <a:off x="3072" y="1248"/>
              <a:ext cx="539" cy="5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 dirty="0">
                  <a:latin typeface="Times New Roman" pitchFamily="18" charset="0"/>
                  <a:cs typeface="Times New Roman" pitchFamily="18" charset="0"/>
                </a:rPr>
                <a:t>Ghép kênh</a:t>
              </a:r>
            </a:p>
          </p:txBody>
        </p:sp>
        <p:sp>
          <p:nvSpPr>
            <p:cNvPr id="66614" name="Text Box 11"/>
            <p:cNvSpPr txBox="1">
              <a:spLocks noChangeArrowheads="1"/>
            </p:cNvSpPr>
            <p:nvPr/>
          </p:nvSpPr>
          <p:spPr bwMode="auto">
            <a:xfrm>
              <a:off x="3792" y="1239"/>
              <a:ext cx="449" cy="5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 dirty="0">
                  <a:latin typeface="Times New Roman" pitchFamily="18" charset="0"/>
                  <a:cs typeface="Times New Roman" pitchFamily="18" charset="0"/>
                </a:rPr>
                <a:t>Điều chế</a:t>
              </a:r>
            </a:p>
          </p:txBody>
        </p:sp>
        <p:sp>
          <p:nvSpPr>
            <p:cNvPr id="66615" name="Text Box 12"/>
            <p:cNvSpPr txBox="1">
              <a:spLocks noChangeArrowheads="1"/>
            </p:cNvSpPr>
            <p:nvPr/>
          </p:nvSpPr>
          <p:spPr bwMode="auto">
            <a:xfrm>
              <a:off x="4416" y="1143"/>
              <a:ext cx="449" cy="7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 dirty="0">
                  <a:latin typeface="Times New Roman" pitchFamily="18" charset="0"/>
                  <a:cs typeface="Times New Roman" pitchFamily="18" charset="0"/>
                </a:rPr>
                <a:t>Đa truy cập</a:t>
              </a:r>
            </a:p>
          </p:txBody>
        </p:sp>
        <p:sp>
          <p:nvSpPr>
            <p:cNvPr id="66616" name="Line 13"/>
            <p:cNvSpPr>
              <a:spLocks noChangeShapeType="1"/>
            </p:cNvSpPr>
            <p:nvPr/>
          </p:nvSpPr>
          <p:spPr bwMode="auto">
            <a:xfrm>
              <a:off x="916" y="1547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17" name="Line 14"/>
            <p:cNvSpPr>
              <a:spLocks noChangeShapeType="1"/>
            </p:cNvSpPr>
            <p:nvPr/>
          </p:nvSpPr>
          <p:spPr bwMode="auto">
            <a:xfrm>
              <a:off x="1635" y="1547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18" name="Line 15"/>
            <p:cNvSpPr>
              <a:spLocks noChangeShapeType="1"/>
            </p:cNvSpPr>
            <p:nvPr/>
          </p:nvSpPr>
          <p:spPr bwMode="auto">
            <a:xfrm>
              <a:off x="2263" y="1547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19" name="Line 16"/>
            <p:cNvSpPr>
              <a:spLocks noChangeShapeType="1"/>
            </p:cNvSpPr>
            <p:nvPr/>
          </p:nvSpPr>
          <p:spPr bwMode="auto">
            <a:xfrm>
              <a:off x="2892" y="1345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0" name="Line 17"/>
            <p:cNvSpPr>
              <a:spLocks noChangeShapeType="1"/>
            </p:cNvSpPr>
            <p:nvPr/>
          </p:nvSpPr>
          <p:spPr bwMode="auto">
            <a:xfrm>
              <a:off x="3610" y="1507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1" name="Line 18"/>
            <p:cNvSpPr>
              <a:spLocks noChangeShapeType="1"/>
            </p:cNvSpPr>
            <p:nvPr/>
          </p:nvSpPr>
          <p:spPr bwMode="auto">
            <a:xfrm>
              <a:off x="4238" y="1507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2" name="Line 19"/>
            <p:cNvSpPr>
              <a:spLocks noChangeShapeType="1"/>
            </p:cNvSpPr>
            <p:nvPr/>
          </p:nvSpPr>
          <p:spPr bwMode="auto">
            <a:xfrm>
              <a:off x="4856" y="1519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3" name="Line 20"/>
            <p:cNvSpPr>
              <a:spLocks noChangeShapeType="1"/>
            </p:cNvSpPr>
            <p:nvPr/>
          </p:nvSpPr>
          <p:spPr bwMode="auto">
            <a:xfrm>
              <a:off x="2976" y="1511"/>
              <a:ext cx="9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4" name="Line 21"/>
            <p:cNvSpPr>
              <a:spLocks noChangeShapeType="1"/>
            </p:cNvSpPr>
            <p:nvPr/>
          </p:nvSpPr>
          <p:spPr bwMode="auto">
            <a:xfrm>
              <a:off x="2976" y="1671"/>
              <a:ext cx="9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8" name="Text Box 57"/>
            <p:cNvSpPr txBox="1">
              <a:spLocks noChangeArrowheads="1"/>
            </p:cNvSpPr>
            <p:nvPr/>
          </p:nvSpPr>
          <p:spPr bwMode="auto">
            <a:xfrm>
              <a:off x="5032" y="1199"/>
              <a:ext cx="288" cy="6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000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  <a:p>
              <a:pPr algn="ctr"/>
              <a:r>
                <a:rPr lang="vi-VN" sz="2000" dirty="0">
                  <a:latin typeface="Times New Roman" pitchFamily="18" charset="0"/>
                  <a:cs typeface="Times New Roman" pitchFamily="18" charset="0"/>
                </a:rPr>
                <a:t>M</a:t>
              </a:r>
            </a:p>
            <a:p>
              <a:pPr algn="ctr"/>
              <a:r>
                <a:rPr lang="vi-VN" sz="2000" dirty="0"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</p:grpSp>
      <p:grpSp>
        <p:nvGrpSpPr>
          <p:cNvPr id="3" name="Group 79"/>
          <p:cNvGrpSpPr>
            <a:grpSpLocks/>
          </p:cNvGrpSpPr>
          <p:nvPr/>
        </p:nvGrpSpPr>
        <p:grpSpPr bwMode="auto">
          <a:xfrm>
            <a:off x="146050" y="4733927"/>
            <a:ext cx="8312150" cy="1122363"/>
            <a:chOff x="92" y="2982"/>
            <a:chExt cx="5236" cy="707"/>
          </a:xfrm>
        </p:grpSpPr>
        <p:sp>
          <p:nvSpPr>
            <p:cNvPr id="66587" name="Text Box 23"/>
            <p:cNvSpPr txBox="1">
              <a:spLocks noChangeArrowheads="1"/>
            </p:cNvSpPr>
            <p:nvPr/>
          </p:nvSpPr>
          <p:spPr bwMode="auto">
            <a:xfrm>
              <a:off x="472" y="3065"/>
              <a:ext cx="448" cy="576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>
              <a:defPPr>
                <a:defRPr lang="en-US"/>
              </a:defPPr>
              <a:lvl1pPr algn="ctr">
                <a:defRPr sz="2300"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r>
                <a:rPr lang="vi-VN" dirty="0"/>
                <a:t>Định dạng</a:t>
              </a:r>
            </a:p>
          </p:txBody>
        </p:sp>
        <p:sp>
          <p:nvSpPr>
            <p:cNvPr id="66588" name="Text Box 24"/>
            <p:cNvSpPr txBox="1">
              <a:spLocks noChangeArrowheads="1"/>
            </p:cNvSpPr>
            <p:nvPr/>
          </p:nvSpPr>
          <p:spPr bwMode="auto">
            <a:xfrm>
              <a:off x="1096" y="2982"/>
              <a:ext cx="539" cy="707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>
              <a:defPPr>
                <a:defRPr lang="en-US"/>
              </a:defPPr>
              <a:lvl1pPr algn="ctr">
                <a:defRPr sz="2300"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r>
                <a:rPr lang="vi-VN" dirty="0"/>
                <a:t>Giải mã nguồn</a:t>
              </a:r>
            </a:p>
          </p:txBody>
        </p:sp>
        <p:sp>
          <p:nvSpPr>
            <p:cNvPr id="66589" name="Text Box 25"/>
            <p:cNvSpPr txBox="1">
              <a:spLocks noChangeArrowheads="1"/>
            </p:cNvSpPr>
            <p:nvPr/>
          </p:nvSpPr>
          <p:spPr bwMode="auto">
            <a:xfrm>
              <a:off x="1814" y="2982"/>
              <a:ext cx="449" cy="707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>
              <a:defPPr>
                <a:defRPr lang="en-US"/>
              </a:defPPr>
              <a:lvl1pPr algn="ctr">
                <a:defRPr sz="2300"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r>
                <a:rPr lang="vi-VN" dirty="0"/>
                <a:t>Giảimật mã</a:t>
              </a:r>
            </a:p>
          </p:txBody>
        </p:sp>
        <p:sp>
          <p:nvSpPr>
            <p:cNvPr id="66590" name="Text Box 26"/>
            <p:cNvSpPr txBox="1">
              <a:spLocks noChangeArrowheads="1"/>
            </p:cNvSpPr>
            <p:nvPr/>
          </p:nvSpPr>
          <p:spPr bwMode="auto">
            <a:xfrm>
              <a:off x="2443" y="2982"/>
              <a:ext cx="449" cy="707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>
              <a:defPPr>
                <a:defRPr lang="en-US"/>
              </a:defPPr>
              <a:lvl1pPr algn="ctr">
                <a:defRPr sz="2300"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r>
                <a:rPr lang="vi-VN" dirty="0"/>
                <a:t>Giảimã kênh</a:t>
              </a:r>
            </a:p>
          </p:txBody>
        </p:sp>
        <p:sp>
          <p:nvSpPr>
            <p:cNvPr id="66591" name="Text Box 27"/>
            <p:cNvSpPr txBox="1">
              <a:spLocks noChangeArrowheads="1"/>
            </p:cNvSpPr>
            <p:nvPr/>
          </p:nvSpPr>
          <p:spPr bwMode="auto">
            <a:xfrm>
              <a:off x="3071" y="3083"/>
              <a:ext cx="539" cy="5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>
                  <a:latin typeface="Times New Roman" pitchFamily="18" charset="0"/>
                  <a:cs typeface="Times New Roman" pitchFamily="18" charset="0"/>
                </a:rPr>
                <a:t>Tách kênh</a:t>
              </a:r>
            </a:p>
          </p:txBody>
        </p:sp>
        <p:sp>
          <p:nvSpPr>
            <p:cNvPr id="66592" name="Text Box 28"/>
            <p:cNvSpPr txBox="1">
              <a:spLocks noChangeArrowheads="1"/>
            </p:cNvSpPr>
            <p:nvPr/>
          </p:nvSpPr>
          <p:spPr bwMode="auto">
            <a:xfrm>
              <a:off x="3789" y="2982"/>
              <a:ext cx="449" cy="7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>
                  <a:latin typeface="Times New Roman" pitchFamily="18" charset="0"/>
                  <a:cs typeface="Times New Roman" pitchFamily="18" charset="0"/>
                </a:rPr>
                <a:t>Giải điều chế</a:t>
              </a:r>
            </a:p>
          </p:txBody>
        </p:sp>
        <p:sp>
          <p:nvSpPr>
            <p:cNvPr id="66593" name="Text Box 29"/>
            <p:cNvSpPr txBox="1">
              <a:spLocks noChangeArrowheads="1"/>
            </p:cNvSpPr>
            <p:nvPr/>
          </p:nvSpPr>
          <p:spPr bwMode="auto">
            <a:xfrm>
              <a:off x="4427" y="2982"/>
              <a:ext cx="449" cy="7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>
                  <a:latin typeface="Times New Roman" pitchFamily="18" charset="0"/>
                  <a:cs typeface="Times New Roman" pitchFamily="18" charset="0"/>
                </a:rPr>
                <a:t>Giải truy cập</a:t>
              </a:r>
            </a:p>
          </p:txBody>
        </p:sp>
        <p:sp>
          <p:nvSpPr>
            <p:cNvPr id="66594" name="Line 30"/>
            <p:cNvSpPr>
              <a:spLocks noChangeShapeType="1"/>
            </p:cNvSpPr>
            <p:nvPr/>
          </p:nvSpPr>
          <p:spPr bwMode="auto">
            <a:xfrm rot="10800000">
              <a:off x="4880" y="3353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95" name="Line 31"/>
            <p:cNvSpPr>
              <a:spLocks noChangeShapeType="1"/>
            </p:cNvSpPr>
            <p:nvPr/>
          </p:nvSpPr>
          <p:spPr bwMode="auto">
            <a:xfrm flipH="1">
              <a:off x="2976" y="3353"/>
              <a:ext cx="9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96" name="Line 32"/>
            <p:cNvSpPr>
              <a:spLocks noChangeShapeType="1"/>
            </p:cNvSpPr>
            <p:nvPr/>
          </p:nvSpPr>
          <p:spPr bwMode="auto">
            <a:xfrm rot="10800000">
              <a:off x="4238" y="3346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97" name="Line 33"/>
            <p:cNvSpPr>
              <a:spLocks noChangeShapeType="1"/>
            </p:cNvSpPr>
            <p:nvPr/>
          </p:nvSpPr>
          <p:spPr bwMode="auto">
            <a:xfrm rot="10800000">
              <a:off x="1632" y="3353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98" name="Line 34"/>
            <p:cNvSpPr>
              <a:spLocks noChangeShapeType="1"/>
            </p:cNvSpPr>
            <p:nvPr/>
          </p:nvSpPr>
          <p:spPr bwMode="auto">
            <a:xfrm rot="10800000">
              <a:off x="2256" y="3353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99" name="Line 36"/>
            <p:cNvSpPr>
              <a:spLocks noChangeShapeType="1"/>
            </p:cNvSpPr>
            <p:nvPr/>
          </p:nvSpPr>
          <p:spPr bwMode="auto">
            <a:xfrm rot="10800000">
              <a:off x="2892" y="3184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0" name="Line 38"/>
            <p:cNvSpPr>
              <a:spLocks noChangeShapeType="1"/>
            </p:cNvSpPr>
            <p:nvPr/>
          </p:nvSpPr>
          <p:spPr bwMode="auto">
            <a:xfrm flipH="1">
              <a:off x="2976" y="3497"/>
              <a:ext cx="9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1" name="Line 39"/>
            <p:cNvSpPr>
              <a:spLocks noChangeShapeType="1"/>
            </p:cNvSpPr>
            <p:nvPr/>
          </p:nvSpPr>
          <p:spPr bwMode="auto">
            <a:xfrm rot="10800000">
              <a:off x="912" y="3353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2" name="Line 40"/>
            <p:cNvSpPr>
              <a:spLocks noChangeShapeType="1"/>
            </p:cNvSpPr>
            <p:nvPr/>
          </p:nvSpPr>
          <p:spPr bwMode="auto">
            <a:xfrm rot="10800000">
              <a:off x="92" y="3353"/>
              <a:ext cx="37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3" name="Line 41"/>
            <p:cNvSpPr>
              <a:spLocks noChangeShapeType="1"/>
            </p:cNvSpPr>
            <p:nvPr/>
          </p:nvSpPr>
          <p:spPr bwMode="auto">
            <a:xfrm rot="10800000">
              <a:off x="3610" y="3346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7" name="Text Box 58"/>
            <p:cNvSpPr txBox="1">
              <a:spLocks noChangeArrowheads="1"/>
            </p:cNvSpPr>
            <p:nvPr/>
          </p:nvSpPr>
          <p:spPr bwMode="auto">
            <a:xfrm>
              <a:off x="5040" y="3033"/>
              <a:ext cx="288" cy="6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000">
                  <a:latin typeface="Times New Roman" pitchFamily="18" charset="0"/>
                  <a:cs typeface="Times New Roman" pitchFamily="18" charset="0"/>
                </a:rPr>
                <a:t>R</a:t>
              </a:r>
            </a:p>
            <a:p>
              <a:pPr algn="ctr"/>
              <a:r>
                <a:rPr lang="vi-VN" sz="2000">
                  <a:latin typeface="Times New Roman" pitchFamily="18" charset="0"/>
                  <a:cs typeface="Times New Roman" pitchFamily="18" charset="0"/>
                </a:rPr>
                <a:t>C</a:t>
              </a:r>
            </a:p>
            <a:p>
              <a:pPr algn="ctr"/>
              <a:r>
                <a:rPr lang="vi-VN" sz="2000">
                  <a:latin typeface="Times New Roman" pitchFamily="18" charset="0"/>
                  <a:cs typeface="Times New Roman" pitchFamily="18" charset="0"/>
                </a:rPr>
                <a:t>V</a:t>
              </a:r>
            </a:p>
          </p:txBody>
        </p:sp>
      </p:grpSp>
      <p:sp>
        <p:nvSpPr>
          <p:cNvPr id="66568" name="Text Box 59"/>
          <p:cNvSpPr txBox="1">
            <a:spLocks noChangeArrowheads="1"/>
          </p:cNvSpPr>
          <p:nvPr/>
        </p:nvSpPr>
        <p:spPr bwMode="auto">
          <a:xfrm>
            <a:off x="3810000" y="3389313"/>
            <a:ext cx="855663" cy="80168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lIns="36000" rIns="36000"/>
          <a:lstStyle/>
          <a:p>
            <a:pPr algn="ctr"/>
            <a:r>
              <a:rPr lang="vi-VN" sz="2400">
                <a:latin typeface="Times New Roman" pitchFamily="18" charset="0"/>
                <a:cs typeface="Times New Roman" pitchFamily="18" charset="0"/>
              </a:rPr>
              <a:t>Đồng bộ</a:t>
            </a:r>
          </a:p>
        </p:txBody>
      </p:sp>
      <p:grpSp>
        <p:nvGrpSpPr>
          <p:cNvPr id="4" name="Group 68"/>
          <p:cNvGrpSpPr>
            <a:grpSpLocks/>
          </p:cNvGrpSpPr>
          <p:nvPr/>
        </p:nvGrpSpPr>
        <p:grpSpPr bwMode="auto">
          <a:xfrm>
            <a:off x="1219200" y="2819400"/>
            <a:ext cx="6934200" cy="533400"/>
            <a:chOff x="768" y="1776"/>
            <a:chExt cx="4368" cy="336"/>
          </a:xfrm>
        </p:grpSpPr>
        <p:sp>
          <p:nvSpPr>
            <p:cNvPr id="66579" name="Line 60"/>
            <p:cNvSpPr>
              <a:spLocks noChangeShapeType="1"/>
            </p:cNvSpPr>
            <p:nvPr/>
          </p:nvSpPr>
          <p:spPr bwMode="auto">
            <a:xfrm flipH="1" flipV="1">
              <a:off x="768" y="1872"/>
              <a:ext cx="15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0" name="Line 61"/>
            <p:cNvSpPr>
              <a:spLocks noChangeShapeType="1"/>
            </p:cNvSpPr>
            <p:nvPr/>
          </p:nvSpPr>
          <p:spPr bwMode="auto">
            <a:xfrm flipH="1" flipV="1">
              <a:off x="1392" y="1872"/>
              <a:ext cx="105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1" name="Line 62"/>
            <p:cNvSpPr>
              <a:spLocks noChangeShapeType="1"/>
            </p:cNvSpPr>
            <p:nvPr/>
          </p:nvSpPr>
          <p:spPr bwMode="auto">
            <a:xfrm flipH="1" flipV="1">
              <a:off x="2064" y="1872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2" name="Line 63"/>
            <p:cNvSpPr>
              <a:spLocks noChangeShapeType="1"/>
            </p:cNvSpPr>
            <p:nvPr/>
          </p:nvSpPr>
          <p:spPr bwMode="auto">
            <a:xfrm flipV="1">
              <a:off x="2640" y="187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3" name="Line 64"/>
            <p:cNvSpPr>
              <a:spLocks noChangeShapeType="1"/>
            </p:cNvSpPr>
            <p:nvPr/>
          </p:nvSpPr>
          <p:spPr bwMode="auto">
            <a:xfrm flipV="1">
              <a:off x="2688" y="1776"/>
              <a:ext cx="62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4" name="Line 65"/>
            <p:cNvSpPr>
              <a:spLocks noChangeShapeType="1"/>
            </p:cNvSpPr>
            <p:nvPr/>
          </p:nvSpPr>
          <p:spPr bwMode="auto">
            <a:xfrm flipV="1">
              <a:off x="2784" y="1776"/>
              <a:ext cx="124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5" name="Line 66"/>
            <p:cNvSpPr>
              <a:spLocks noChangeShapeType="1"/>
            </p:cNvSpPr>
            <p:nvPr/>
          </p:nvSpPr>
          <p:spPr bwMode="auto">
            <a:xfrm flipV="1">
              <a:off x="2928" y="1872"/>
              <a:ext cx="16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6" name="Line 67"/>
            <p:cNvSpPr>
              <a:spLocks noChangeShapeType="1"/>
            </p:cNvSpPr>
            <p:nvPr/>
          </p:nvSpPr>
          <p:spPr bwMode="auto">
            <a:xfrm flipV="1">
              <a:off x="3024" y="1920"/>
              <a:ext cx="211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" name="Group 69"/>
          <p:cNvGrpSpPr>
            <a:grpSpLocks/>
          </p:cNvGrpSpPr>
          <p:nvPr/>
        </p:nvGrpSpPr>
        <p:grpSpPr bwMode="auto">
          <a:xfrm flipV="1">
            <a:off x="1143000" y="4267200"/>
            <a:ext cx="6934200" cy="533400"/>
            <a:chOff x="768" y="1776"/>
            <a:chExt cx="4368" cy="336"/>
          </a:xfrm>
        </p:grpSpPr>
        <p:sp>
          <p:nvSpPr>
            <p:cNvPr id="66571" name="Line 70"/>
            <p:cNvSpPr>
              <a:spLocks noChangeShapeType="1"/>
            </p:cNvSpPr>
            <p:nvPr/>
          </p:nvSpPr>
          <p:spPr bwMode="auto">
            <a:xfrm flipH="1" flipV="1">
              <a:off x="768" y="1872"/>
              <a:ext cx="15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2" name="Line 71"/>
            <p:cNvSpPr>
              <a:spLocks noChangeShapeType="1"/>
            </p:cNvSpPr>
            <p:nvPr/>
          </p:nvSpPr>
          <p:spPr bwMode="auto">
            <a:xfrm flipH="1" flipV="1">
              <a:off x="1392" y="1872"/>
              <a:ext cx="105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3" name="Line 72"/>
            <p:cNvSpPr>
              <a:spLocks noChangeShapeType="1"/>
            </p:cNvSpPr>
            <p:nvPr/>
          </p:nvSpPr>
          <p:spPr bwMode="auto">
            <a:xfrm flipH="1" flipV="1">
              <a:off x="2064" y="1872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4" name="Line 73"/>
            <p:cNvSpPr>
              <a:spLocks noChangeShapeType="1"/>
            </p:cNvSpPr>
            <p:nvPr/>
          </p:nvSpPr>
          <p:spPr bwMode="auto">
            <a:xfrm flipV="1">
              <a:off x="2640" y="187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5" name="Line 74"/>
            <p:cNvSpPr>
              <a:spLocks noChangeShapeType="1"/>
            </p:cNvSpPr>
            <p:nvPr/>
          </p:nvSpPr>
          <p:spPr bwMode="auto">
            <a:xfrm flipV="1">
              <a:off x="2688" y="1776"/>
              <a:ext cx="62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6" name="Line 75"/>
            <p:cNvSpPr>
              <a:spLocks noChangeShapeType="1"/>
            </p:cNvSpPr>
            <p:nvPr/>
          </p:nvSpPr>
          <p:spPr bwMode="auto">
            <a:xfrm flipV="1">
              <a:off x="2784" y="1872"/>
              <a:ext cx="12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7" name="Line 76"/>
            <p:cNvSpPr>
              <a:spLocks noChangeShapeType="1"/>
            </p:cNvSpPr>
            <p:nvPr/>
          </p:nvSpPr>
          <p:spPr bwMode="auto">
            <a:xfrm flipV="1">
              <a:off x="2928" y="1872"/>
              <a:ext cx="16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8" name="Line 77"/>
            <p:cNvSpPr>
              <a:spLocks noChangeShapeType="1"/>
            </p:cNvSpPr>
            <p:nvPr/>
          </p:nvSpPr>
          <p:spPr bwMode="auto">
            <a:xfrm flipV="1">
              <a:off x="3024" y="1920"/>
              <a:ext cx="211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7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621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3200" dirty="0">
                <a:latin typeface="Arial"/>
                <a:cs typeface="Arial"/>
              </a:rPr>
              <a:t>Ví dụ mã CRC (tt)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09067EA-6DBA-B848-851C-44CF426AD20F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28600" y="1371600"/>
                <a:ext cx="8686800" cy="28956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Đa thức tin: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VN" sz="2200" i="1" dirty="0" smtClean="0">
                        <a:latin typeface="Cambria Math" panose="02040503050406030204" pitchFamily="18" charset="0"/>
                      </a:rPr>
                      <m:t>M</m:t>
                    </m:r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vi-VN" sz="22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V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Nhân</a:t>
                </a:r>
                <a:r>
                  <a:rPr lang="en-VN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r</m:t>
                        </m:r>
                      </m:sup>
                    </m:sSup>
                    <m:r>
                      <m:rPr>
                        <m:sty m:val="p"/>
                      </m:rPr>
                      <a:rPr lang="vi-VN" sz="2200" i="1" dirty="0" smtClean="0">
                        <a:latin typeface="Cambria Math" panose="02040503050406030204" pitchFamily="18" charset="0"/>
                      </a:rPr>
                      <m:t>M</m:t>
                    </m:r>
                    <m:d>
                      <m:dPr>
                        <m:ctrlPr>
                          <a:rPr lang="vi-VN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M</m:t>
                    </m:r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V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Chia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r</m:t>
                        </m:r>
                      </m:sup>
                    </m:sSup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M</m:t>
                    </m:r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cho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200" i="1" dirty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, được số dư là: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V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Đa thức phát: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200" i="1" dirty="0" smtClean="0">
                        <a:latin typeface="Cambria Math" panose="02040503050406030204" pitchFamily="18" charset="0"/>
                      </a:rPr>
                      <m:t>T</m:t>
                    </m:r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V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Vậy từ mã phát đi là: 1110 0110  0110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09067EA-6DBA-B848-851C-44CF426AD2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28600" y="1371600"/>
                <a:ext cx="8686800" cy="2895600"/>
              </a:xfrm>
              <a:blipFill>
                <a:blip r:embed="rId2"/>
                <a:stretch>
                  <a:fillRect l="-146" b="-307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82B5787-3A0E-AF43-AACA-83FD9E08DA7C}"/>
              </a:ext>
            </a:extLst>
          </p:cNvPr>
          <p:cNvSpPr/>
          <p:nvPr/>
        </p:nvSpPr>
        <p:spPr>
          <a:xfrm>
            <a:off x="4572000" y="3733800"/>
            <a:ext cx="914400" cy="5334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7759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3200" dirty="0">
                <a:latin typeface="Arial"/>
                <a:cs typeface="Arial"/>
              </a:rPr>
              <a:t>Ví dụ mã CRC (tt)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09067EA-6DBA-B848-851C-44CF426AD20F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28600" y="1371600"/>
                <a:ext cx="8686800" cy="28956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Giả sử từ mã thu được là: 1101 0110  0110 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Đa thức thu: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200" i="1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V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Chia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T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cho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200" i="1" dirty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: có dư </a:t>
                </a:r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 có lỗi trong từ mã thu</a:t>
                </a:r>
                <a:endParaRPr lang="en-V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09067EA-6DBA-B848-851C-44CF426AD2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28600" y="1371600"/>
                <a:ext cx="8686800" cy="2895600"/>
              </a:xfrm>
              <a:blipFill>
                <a:blip r:embed="rId2"/>
                <a:stretch>
                  <a:fillRect l="-146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729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Khả năng phát hiện lỗi của mã CRC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ct val="40000"/>
              </a:spcBef>
            </a:pP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sửa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CRC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phụ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endParaRPr lang="en-US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40000"/>
              </a:spcBef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Một đa thức sinh bậc r có ít nhất 3 số 1 sẽ phát hiện được:</a:t>
            </a:r>
          </a:p>
          <a:p>
            <a:pPr>
              <a:lnSpc>
                <a:spcPct val="15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Tất cả các lỗi đơn</a:t>
            </a:r>
          </a:p>
          <a:p>
            <a:pPr>
              <a:lnSpc>
                <a:spcPct val="15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Tất cả các lỗi đôi</a:t>
            </a:r>
          </a:p>
          <a:p>
            <a:pPr>
              <a:lnSpc>
                <a:spcPct val="15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Tất cả các lỗi xảy ra với số lẻ</a:t>
            </a:r>
          </a:p>
          <a:p>
            <a:pPr>
              <a:lnSpc>
                <a:spcPct val="15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Tất cả các lỗi chùm (burst error) ngắn hơn r</a:t>
            </a:r>
          </a:p>
          <a:p>
            <a:pPr>
              <a:lnSpc>
                <a:spcPct val="15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Hầu hết các lỗi chùm dài hơn hoặc bằng r</a:t>
            </a:r>
          </a:p>
        </p:txBody>
      </p:sp>
    </p:spTree>
    <p:extLst>
      <p:ext uri="{BB962C8B-B14F-4D97-AF65-F5344CB8AC3E}">
        <p14:creationId xmlns:p14="http://schemas.microsoft.com/office/powerpoint/2010/main" val="1629446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Một số đa thức sinh thực tế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5C6F9-A4DA-8E4C-8715-88FE38122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" y="1447800"/>
            <a:ext cx="9144000" cy="14701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319E4A-1B4D-EE4E-AB03-C55345325D6B}"/>
              </a:ext>
            </a:extLst>
          </p:cNvPr>
          <p:cNvSpPr/>
          <p:nvPr/>
        </p:nvSpPr>
        <p:spPr>
          <a:xfrm>
            <a:off x="152400" y="3145033"/>
            <a:ext cx="8534400" cy="1122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CRC - 16 và CRC - CCITT được dùng rộng rãi trong mạng WAN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CRC - 32 được dùng trong hầu hết mạng LAN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476731-9EDF-584D-901B-6F2637DF210C}"/>
              </a:ext>
            </a:extLst>
          </p:cNvPr>
          <p:cNvSpPr/>
          <p:nvPr/>
        </p:nvSpPr>
        <p:spPr>
          <a:xfrm>
            <a:off x="8229600" y="1911019"/>
            <a:ext cx="914400" cy="54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14385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3200" dirty="0">
                <a:latin typeface="Arial"/>
                <a:cs typeface="Arial"/>
              </a:rPr>
              <a:t>Mạch mã hoá CRC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9F7F38-79FA-474E-A673-E87CDBC22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29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3200" dirty="0">
                <a:latin typeface="Arial"/>
                <a:cs typeface="Arial"/>
              </a:rPr>
              <a:t>Mạch giải mã CRC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92CA2-B9F7-6944-9F92-45B09763B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473200"/>
            <a:ext cx="75184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77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Bài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tập</a:t>
            </a:r>
            <a:r>
              <a:rPr lang="en-US" sz="3200" dirty="0">
                <a:latin typeface="Arial"/>
                <a:cs typeface="Arial"/>
              </a:rPr>
              <a:t> 1 (</a:t>
            </a:r>
            <a:r>
              <a:rPr lang="en-US" sz="3200" dirty="0" err="1">
                <a:latin typeface="Arial"/>
                <a:cs typeface="Arial"/>
              </a:rPr>
              <a:t>bỏ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câu</a:t>
            </a:r>
            <a:r>
              <a:rPr lang="en-US" sz="3200" dirty="0">
                <a:latin typeface="Arial"/>
                <a:cs typeface="Arial"/>
              </a:rPr>
              <a:t> 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DC1B31-7384-CE45-900E-FEF03EEAD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281"/>
            <a:ext cx="9144000" cy="343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02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Sửa bài tập 1 – mã vòng CRC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A0D0-8961-4B3A-AC5A-0D3ABF460D6F}" type="slidenum">
              <a:rPr lang="vi-VN" altLang="en-US" smtClean="0"/>
              <a:pPr/>
              <a:t>27</a:t>
            </a:fld>
            <a:endParaRPr lang="vi-VN" alt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EF9E6EEB-CDA8-5E45-8565-68E188269EC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66700" y="1255889"/>
            <a:ext cx="8686800" cy="5562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VN" altLang="en-US" sz="2200" dirty="0">
                <a:latin typeface="Arial"/>
                <a:cs typeface="Arial"/>
              </a:rPr>
              <a:t>Nhóm 9 và nhóm 8 trình bày bài tập.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VN" altLang="en-US" sz="2200" dirty="0">
                <a:latin typeface="Arial"/>
                <a:cs typeface="Arial"/>
              </a:rPr>
              <a:t>Nhóm 9 chuẩn bị và bắt đầu trình bày vào lúc </a:t>
            </a:r>
            <a:r>
              <a:rPr lang="en-VN" altLang="en-US" sz="2200" b="1" dirty="0">
                <a:solidFill>
                  <a:srgbClr val="0432FF"/>
                </a:solidFill>
                <a:latin typeface="Arial"/>
                <a:cs typeface="Arial"/>
              </a:rPr>
              <a:t>13h35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VN" altLang="en-US" sz="2200" dirty="0">
                <a:latin typeface="Arial"/>
                <a:cs typeface="Arial"/>
              </a:rPr>
              <a:t>Đề: 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en-US" sz="2200" dirty="0">
              <a:latin typeface="Arial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vi-VN" altLang="en-US" sz="2200" b="0" dirty="0">
              <a:latin typeface="Arial"/>
              <a:ea typeface="Cambria Math" panose="02040503050406030204" pitchFamily="18" charset="0"/>
              <a:cs typeface="Arial"/>
              <a:sym typeface="Wingdings" pitchFamily="2" charset="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en-US" sz="2200" dirty="0">
              <a:latin typeface="Arial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vi-VN" alt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sz="2200" dirty="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61DBFF-BAF7-2641-A289-E5260BA86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1800"/>
            <a:ext cx="9144000" cy="34314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A06C8C8-9D5F-9449-9ECC-4933DD330F45}"/>
                  </a:ext>
                </a:extLst>
              </p14:cNvPr>
              <p14:cNvContentPartPr/>
              <p14:nvPr/>
            </p14:nvContentPartPr>
            <p14:xfrm>
              <a:off x="2539080" y="5284440"/>
              <a:ext cx="4681800" cy="710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A06C8C8-9D5F-9449-9ECC-4933DD330F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9720" y="5275080"/>
                <a:ext cx="4700520" cy="72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7816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7C6A1-FFE2-F24E-9727-C3C2096BF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Nhóm 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FB217C-6323-7A46-B867-05109E3E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</a:t>
            </a:r>
            <a:r>
              <a:rPr lang="en-US"/>
              <a:t>4</a:t>
            </a:r>
            <a:r>
              <a:rPr lang="vi-VN"/>
              <a:t> – Kỹ thuật </a:t>
            </a:r>
            <a:r>
              <a:rPr lang="en-US"/>
              <a:t>mã hóa kênh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67221-A353-1743-9DAA-1182AF559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2A60BE-B8A2-D54C-9F01-B7C3F30E8E0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22380" y="1219200"/>
            <a:ext cx="6699239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4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3B622-F411-8945-91C7-603722B64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Nhóm 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2765D8-8631-E14E-9981-8964D85F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</a:t>
            </a:r>
            <a:r>
              <a:rPr lang="en-US"/>
              <a:t>4</a:t>
            </a:r>
            <a:r>
              <a:rPr lang="vi-VN"/>
              <a:t> – Kỹ thuật </a:t>
            </a:r>
            <a:r>
              <a:rPr lang="en-US"/>
              <a:t>mã hóa kênh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9CD5E-8BDF-8044-B242-D26C575E4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F2DAFA-1234-1440-82CD-3BAFB61306F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71021" y="1219200"/>
            <a:ext cx="6601957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1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em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lưu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ý</a:t>
            </a:r>
            <a:r>
              <a:rPr lang="en-US" dirty="0">
                <a:latin typeface="Arial"/>
                <a:cs typeface="Arial"/>
              </a:rPr>
              <a:t>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latin typeface="Arial"/>
                <a:cs typeface="Arial"/>
              </a:rPr>
              <a:t>Ghi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tên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các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thành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viên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nhóm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thuyết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trình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cuối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kỳ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vào</a:t>
            </a:r>
            <a:r>
              <a:rPr lang="en-US" sz="2400" dirty="0">
                <a:latin typeface="Arial"/>
                <a:cs typeface="Arial"/>
              </a:rPr>
              <a:t> link </a:t>
            </a:r>
            <a:r>
              <a:rPr lang="en-US" sz="2400" dirty="0" err="1">
                <a:latin typeface="Arial"/>
                <a:cs typeface="Arial"/>
              </a:rPr>
              <a:t>padlet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cô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đã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gởi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bên</a:t>
            </a:r>
            <a:r>
              <a:rPr lang="en-US" sz="2400" dirty="0">
                <a:latin typeface="Arial"/>
                <a:cs typeface="Arial"/>
              </a:rPr>
              <a:t> Teams, </a:t>
            </a:r>
            <a:r>
              <a:rPr lang="en-US" sz="2400" dirty="0" err="1">
                <a:latin typeface="Arial"/>
                <a:cs typeface="Arial"/>
              </a:rPr>
              <a:t>kết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thúc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lúc</a:t>
            </a:r>
            <a:r>
              <a:rPr lang="en-US" sz="2400" dirty="0">
                <a:latin typeface="Arial"/>
                <a:cs typeface="Arial"/>
              </a:rPr>
              <a:t> 10h15</a:t>
            </a: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latin typeface="Arial"/>
                <a:cs typeface="Arial"/>
              </a:rPr>
              <a:t>Cả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lớp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còn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thiếu</a:t>
            </a:r>
            <a:r>
              <a:rPr lang="en-US" sz="2400" dirty="0">
                <a:latin typeface="Arial"/>
                <a:cs typeface="Arial"/>
              </a:rPr>
              <a:t> 5 </a:t>
            </a:r>
            <a:r>
              <a:rPr lang="en-US" sz="2400" dirty="0" err="1">
                <a:latin typeface="Arial"/>
                <a:cs typeface="Arial"/>
              </a:rPr>
              <a:t>nhóm</a:t>
            </a:r>
            <a:r>
              <a:rPr lang="en-US" sz="2400" dirty="0">
                <a:latin typeface="Arial"/>
                <a:cs typeface="Arial"/>
              </a:rPr>
              <a:t> 2 SV. </a:t>
            </a: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latin typeface="Arial"/>
                <a:cs typeface="Arial"/>
              </a:rPr>
              <a:t>Nhóm</a:t>
            </a:r>
            <a:r>
              <a:rPr lang="en-US" sz="2400" dirty="0">
                <a:latin typeface="Arial"/>
                <a:cs typeface="Arial"/>
              </a:rPr>
              <a:t> 5 </a:t>
            </a:r>
            <a:r>
              <a:rPr lang="en-US" sz="2400" dirty="0" err="1">
                <a:latin typeface="Arial"/>
                <a:cs typeface="Arial"/>
              </a:rPr>
              <a:t>chuẩn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bị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và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bắt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đầu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thuyết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trình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về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bài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tập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mã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hoá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khối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tuyến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tính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vào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lúc</a:t>
            </a:r>
            <a:r>
              <a:rPr lang="en-US" sz="2400" dirty="0">
                <a:latin typeface="Arial"/>
                <a:cs typeface="Arial"/>
              </a:rPr>
              <a:t> 10h15</a:t>
            </a: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8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44C67-B10A-D841-BB91-BF2DAED69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Nhóm 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C0426A-3D81-8746-8A4E-4EED8D13C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</a:t>
            </a:r>
            <a:r>
              <a:rPr lang="en-US"/>
              <a:t>4</a:t>
            </a:r>
            <a:r>
              <a:rPr lang="vi-VN"/>
              <a:t> – Kỹ thuật </a:t>
            </a:r>
            <a:r>
              <a:rPr lang="en-US"/>
              <a:t>mã hóa kênh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C1BCA-DD72-AE42-A40F-36A9CACAE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FAAC99-D3E7-004F-B277-F171FC1E328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37113" y="1219200"/>
            <a:ext cx="6469774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8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83F2C-B29D-9C43-B243-10160FCCD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Nhóm 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55D39-A2FB-894C-9F01-345ADFB1B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</a:t>
            </a:r>
            <a:r>
              <a:rPr lang="en-US"/>
              <a:t>4</a:t>
            </a:r>
            <a:r>
              <a:rPr lang="vi-VN"/>
              <a:t> – Kỹ thuật </a:t>
            </a:r>
            <a:r>
              <a:rPr lang="en-US"/>
              <a:t>mã hóa kênh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9FE79-F6DC-3F40-8D8F-50F0B27A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5FF36A-9A29-5442-A42F-D05C5B0B778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19131" y="1219200"/>
            <a:ext cx="650573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70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79D5-F7BA-C34C-A0A0-AA01BC8AE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Nhóm 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0E84E-D057-FE4E-8A96-CBEAF48EE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</a:t>
            </a:r>
            <a:r>
              <a:rPr lang="en-US"/>
              <a:t>4</a:t>
            </a:r>
            <a:r>
              <a:rPr lang="vi-VN"/>
              <a:t> – Kỹ thuật </a:t>
            </a:r>
            <a:r>
              <a:rPr lang="en-US"/>
              <a:t>mã hóa kênh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FD8BF-9B23-F945-AD28-44113C3F7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80B4AF-F710-7B4A-A251-69D30E1A1A8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34742" y="1219200"/>
            <a:ext cx="7674516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65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665A-0084-6349-986D-75BC5285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E132E-3531-E348-89B3-57DDDC4FE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</a:t>
            </a:r>
            <a:r>
              <a:rPr lang="en-US"/>
              <a:t>4</a:t>
            </a:r>
            <a:r>
              <a:rPr lang="vi-VN"/>
              <a:t> – Kỹ thuật </a:t>
            </a:r>
            <a:r>
              <a:rPr lang="en-US"/>
              <a:t>mã hóa kênh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4A1E5-A232-D44C-B708-9A389A05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4E8FAC-782D-0A40-BE9A-2C653722414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28600" y="1252728"/>
            <a:ext cx="8686800" cy="503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7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CED81-E947-FC47-A199-18E0D9E32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515870-EB59-0044-B683-8A371878C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</a:t>
            </a:r>
            <a:r>
              <a:rPr lang="en-US"/>
              <a:t>4</a:t>
            </a:r>
            <a:r>
              <a:rPr lang="vi-VN"/>
              <a:t> – Kỹ thuật </a:t>
            </a:r>
            <a:r>
              <a:rPr lang="en-US"/>
              <a:t>mã hóa kênh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DDD03-E4AA-4845-87EE-9D571638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7DE337-2704-A84B-B592-515D8EE4CF6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28600" y="1252065"/>
            <a:ext cx="8686800" cy="503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89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CD8E-F8DF-AA4A-9248-4AB10D49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43D8CC-C686-3B43-909A-951364E6C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</a:t>
            </a:r>
            <a:r>
              <a:rPr lang="en-US"/>
              <a:t>4</a:t>
            </a:r>
            <a:r>
              <a:rPr lang="vi-VN"/>
              <a:t> – Kỹ thuật </a:t>
            </a:r>
            <a:r>
              <a:rPr lang="en-US"/>
              <a:t>mã hóa kênh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7E03-67CB-8C43-9EFA-5CA88803B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7F5269-7F24-BF45-86DF-312DBEEC78B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28600" y="1296217"/>
            <a:ext cx="8686800" cy="495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71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Sửa bài tập 1 – mã vòng CRC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A0D0-8961-4B3A-AC5A-0D3ABF460D6F}" type="slidenum">
              <a:rPr lang="vi-VN" altLang="en-US" smtClean="0"/>
              <a:pPr/>
              <a:t>36</a:t>
            </a:fld>
            <a:endParaRPr lang="vi-VN" alt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EF9E6EEB-CDA8-5E45-8565-68E188269EC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66700" y="1255889"/>
            <a:ext cx="8686800" cy="5562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VN" altLang="en-US" sz="2200" b="1" dirty="0">
                <a:solidFill>
                  <a:srgbClr val="0432FF"/>
                </a:solidFill>
                <a:latin typeface="Arial"/>
                <a:cs typeface="Arial"/>
              </a:rPr>
              <a:t>Câu d:</a:t>
            </a:r>
            <a:r>
              <a:rPr lang="en-VN" altLang="en-US" sz="2200" dirty="0">
                <a:latin typeface="Arial"/>
                <a:cs typeface="Arial"/>
              </a:rPr>
              <a:t> nếu từ mã 1000110 bị nhận sai thành 1001110 thì lỗi sai này có phát hiện được không? </a:t>
            </a:r>
            <a:r>
              <a:rPr lang="en-US" altLang="en-US" sz="2200" dirty="0">
                <a:latin typeface="Arial"/>
                <a:cs typeface="Arial"/>
              </a:rPr>
              <a:t>C</a:t>
            </a:r>
            <a:r>
              <a:rPr lang="en-VN" altLang="en-US" sz="2200" dirty="0">
                <a:latin typeface="Arial"/>
                <a:cs typeface="Arial"/>
              </a:rPr>
              <a:t>ó sửa được không? 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vi-VN" altLang="en-US" sz="2200" b="0" dirty="0">
              <a:latin typeface="Arial"/>
              <a:ea typeface="Cambria Math" panose="02040503050406030204" pitchFamily="18" charset="0"/>
              <a:cs typeface="Arial"/>
              <a:sym typeface="Wingdings" pitchFamily="2" charset="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en-US" sz="2200" dirty="0">
              <a:latin typeface="Arial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vi-VN" alt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2582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Sửa bài tập 1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A0D0-8961-4B3A-AC5A-0D3ABF460D6F}" type="slidenum">
              <a:rPr lang="vi-VN" altLang="en-US" smtClean="0"/>
              <a:pPr/>
              <a:t>37</a:t>
            </a:fld>
            <a:endParaRPr lang="vi-V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EF9E6EEB-CDA8-5E45-8565-68E188269ECA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66700" y="1255889"/>
                <a:ext cx="8686800" cy="55626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VN" altLang="en-US" sz="2200" dirty="0">
                    <a:latin typeface="Arial"/>
                    <a:cs typeface="Arial"/>
                  </a:rPr>
                  <a:t>Câu d: nếu từ mã 1000110 bị nhận sai thành </a:t>
                </a:r>
                <a:r>
                  <a:rPr lang="en-VN" altLang="en-US" sz="2200" dirty="0">
                    <a:highlight>
                      <a:srgbClr val="FFFF00"/>
                    </a:highlight>
                    <a:latin typeface="Arial"/>
                    <a:cs typeface="Arial"/>
                  </a:rPr>
                  <a:t>1001110</a:t>
                </a:r>
                <a:r>
                  <a:rPr lang="en-VN" altLang="en-US" sz="2200" dirty="0">
                    <a:latin typeface="Arial"/>
                    <a:cs typeface="Arial"/>
                  </a:rPr>
                  <a:t> thì lỗi sai này có sửa được hay không? 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VN" altLang="en-US" sz="2200" b="1" dirty="0">
                    <a:solidFill>
                      <a:srgbClr val="0432FF"/>
                    </a:solidFill>
                    <a:latin typeface="Arial"/>
                    <a:cs typeface="Arial"/>
                  </a:rPr>
                  <a:t>Kiểm tra lỗi: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US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Đ</m:t>
                        </m:r>
                        <m:r>
                          <m:rPr>
                            <m:sty m:val="p"/>
                          </m:rPr>
                          <a:rPr lang="en-US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a</m:t>
                        </m:r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th</m:t>
                        </m:r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ứ</m:t>
                        </m:r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c</m:t>
                        </m:r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thu</m:t>
                        </m:r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: </m:t>
                        </m:r>
                        <m:r>
                          <m:rPr>
                            <m:sty m:val="p"/>
                          </m:rPr>
                          <a:rPr lang="en-US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T</m:t>
                        </m:r>
                      </m:e>
                      <m:sup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</m:d>
                    <m:r>
                      <a:rPr lang="vi-VN" altLang="en-US" sz="2200" b="0" i="1" dirty="0" smtClean="0">
                        <a:latin typeface="Cambria Math" panose="02040503050406030204" pitchFamily="18" charset="0"/>
                        <a:cs typeface="Arial"/>
                      </a:rPr>
                      <m:t>= </m:t>
                    </m:r>
                    <m:sSup>
                      <m:sSupPr>
                        <m:ctrlP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6</m:t>
                        </m:r>
                      </m:sup>
                    </m:sSup>
                    <m:r>
                      <a:rPr lang="vi-VN" altLang="en-US" sz="2200" b="0" i="1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p>
                      <m:sSupPr>
                        <m:ctrlP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p>
                    </m:sSup>
                    <m:r>
                      <a:rPr lang="vi-VN" altLang="en-US" sz="2200" b="0" i="1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p>
                      <m:sSupPr>
                        <m:ctrlP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p>
                    </m:sSup>
                    <m:r>
                      <a:rPr lang="vi-VN" altLang="en-US" sz="2200" b="0" i="1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m:rPr>
                        <m:sty m:val="p"/>
                      </m:rP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x</m:t>
                    </m:r>
                  </m:oMath>
                </a14:m>
                <a:endParaRPr lang="en-US" altLang="en-US" sz="2200" dirty="0">
                  <a:latin typeface="Arial"/>
                  <a:cs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buFont typeface="Wingdings" pitchFamily="2" charset="2"/>
                  <a:buChar char="Ø"/>
                </a:pPr>
                <a:r>
                  <a:rPr lang="en-US" altLang="en-US" sz="2200" dirty="0">
                    <a:latin typeface="Arial"/>
                    <a:cs typeface="Arial"/>
                  </a:rPr>
                  <a:t>Chia T’(x) </a:t>
                </a:r>
                <a:r>
                  <a:rPr lang="en-US" altLang="en-US" sz="2200" dirty="0" err="1">
                    <a:latin typeface="Arial"/>
                    <a:cs typeface="Arial"/>
                  </a:rPr>
                  <a:t>cho</a:t>
                </a:r>
                <a:r>
                  <a:rPr lang="en-US" altLang="en-US" sz="2200" dirty="0">
                    <a:latin typeface="Arial"/>
                    <a:cs typeface="Arial"/>
                  </a:rPr>
                  <a:t> G(x):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200" i="1" dirty="0">
                        <a:latin typeface="Cambria Math" panose="02040503050406030204" pitchFamily="18" charset="0"/>
                        <a:cs typeface="Arial"/>
                      </a:rPr>
                      <m:t>R</m:t>
                    </m:r>
                    <m:d>
                      <m:dPr>
                        <m:ctrlP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</m:d>
                    <m:r>
                      <a:rPr lang="vi-VN" altLang="en-US" sz="2200" b="0" i="1" dirty="0" smtClean="0">
                        <a:latin typeface="Cambria Math" panose="02040503050406030204" pitchFamily="18" charset="0"/>
                        <a:cs typeface="Arial"/>
                      </a:rPr>
                      <m:t>= </m:t>
                    </m:r>
                    <m:sSup>
                      <m:sSupPr>
                        <m:ctrlP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p>
                    </m:sSup>
                    <m:r>
                      <a:rPr lang="vi-VN" altLang="en-US" sz="2200" b="0" i="1" dirty="0" smtClean="0">
                        <a:latin typeface="Cambria Math" panose="02040503050406030204" pitchFamily="18" charset="0"/>
                        <a:cs typeface="Arial"/>
                      </a:rPr>
                      <m:t>+1</m:t>
                    </m:r>
                    <m:r>
                      <a:rPr lang="vi-VN" altLang="en-US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≠</m:t>
                    </m:r>
                    <m:r>
                      <a:rPr lang="vi-VN" alt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0</m:t>
                    </m:r>
                  </m:oMath>
                </a14:m>
                <a:r>
                  <a:rPr lang="vi-VN" altLang="en-US" sz="2200" b="0" dirty="0">
                    <a:latin typeface="Arial"/>
                    <a:ea typeface="Cambria Math" panose="02040503050406030204" pitchFamily="18" charset="0"/>
                    <a:cs typeface="Arial"/>
                  </a:rPr>
                  <a:t> </a:t>
                </a:r>
                <a:r>
                  <a:rPr lang="vi-VN" altLang="en-US" sz="2200" b="0" dirty="0">
                    <a:latin typeface="Arial"/>
                    <a:ea typeface="Cambria Math" panose="02040503050406030204" pitchFamily="18" charset="0"/>
                    <a:cs typeface="Arial"/>
                    <a:sym typeface="Wingdings" pitchFamily="2" charset="2"/>
                  </a:rPr>
                  <a:t> có lỗi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buFont typeface="Wingdings" pitchFamily="2" charset="2"/>
                  <a:buChar char="Ø"/>
                </a:pPr>
                <a:r>
                  <a:rPr lang="vi-VN" altLang="en-US" sz="2200" dirty="0">
                    <a:latin typeface="Arial"/>
                    <a:ea typeface="Cambria Math" panose="02040503050406030204" pitchFamily="18" charset="0"/>
                    <a:cs typeface="Arial"/>
                    <a:sym typeface="Wingdings" pitchFamily="2" charset="2"/>
                  </a:rPr>
                  <a:t>Xử lý 1 trong 2 cách: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buFont typeface="Wingdings" pitchFamily="2" charset="2"/>
                  <a:buChar char="Ø"/>
                </a:pPr>
                <a:r>
                  <a:rPr lang="vi-VN" altLang="en-US" sz="2200" b="0" dirty="0">
                    <a:latin typeface="Arial"/>
                    <a:ea typeface="Cambria Math" panose="02040503050406030204" pitchFamily="18" charset="0"/>
                    <a:cs typeface="Arial"/>
                    <a:sym typeface="Wingdings" pitchFamily="2" charset="2"/>
                  </a:rPr>
                  <a:t>Cách 1: từ chối  gởi NAK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buFont typeface="Wingdings" pitchFamily="2" charset="2"/>
                  <a:buChar char="Ø"/>
                </a:pPr>
                <a:r>
                  <a:rPr lang="vi-VN" altLang="en-US" sz="2200" dirty="0">
                    <a:latin typeface="Arial"/>
                    <a:ea typeface="Cambria Math" panose="02040503050406030204" pitchFamily="18" charset="0"/>
                    <a:cs typeface="Arial"/>
                    <a:sym typeface="Wingdings" pitchFamily="2" charset="2"/>
                  </a:rPr>
                  <a:t>Cách 2: tự sửa lỗi</a:t>
                </a:r>
                <a:endParaRPr lang="vi-VN" altLang="en-US" sz="2200" b="0" dirty="0">
                  <a:latin typeface="Arial"/>
                  <a:ea typeface="Cambria Math" panose="02040503050406030204" pitchFamily="18" charset="0"/>
                  <a:cs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/>
                  <a:cs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/>
                  <a:cs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/>
                  <a:cs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/>
                  <a:cs typeface="Arial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endParaRPr lang="vi-VN" altLang="en-US" sz="2200" dirty="0">
                  <a:latin typeface="Arial"/>
                  <a:cs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sz="22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EF9E6EEB-CDA8-5E45-8565-68E188269E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66700" y="1255889"/>
                <a:ext cx="8686800" cy="5562600"/>
              </a:xfrm>
              <a:blipFill>
                <a:blip r:embed="rId2"/>
                <a:stretch>
                  <a:fillRect l="-146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225C0F8-9273-B841-9383-CA5B25390A87}"/>
                  </a:ext>
                </a:extLst>
              </p14:cNvPr>
              <p14:cNvContentPartPr/>
              <p14:nvPr/>
            </p14:nvContentPartPr>
            <p14:xfrm>
              <a:off x="6118200" y="1946880"/>
              <a:ext cx="1776240" cy="915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225C0F8-9273-B841-9383-CA5B25390A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8840" y="1937520"/>
                <a:ext cx="1794960" cy="93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8541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Sửa bài tập 1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A0D0-8961-4B3A-AC5A-0D3ABF460D6F}" type="slidenum">
              <a:rPr lang="vi-VN" altLang="en-US" smtClean="0"/>
              <a:pPr/>
              <a:t>38</a:t>
            </a:fld>
            <a:endParaRPr lang="vi-V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EF9E6EEB-CDA8-5E45-8565-68E188269ECA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66700" y="1255889"/>
                <a:ext cx="8686800" cy="55626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VN" altLang="en-US" sz="2200" dirty="0">
                    <a:latin typeface="Arial"/>
                    <a:cs typeface="Arial"/>
                  </a:rPr>
                  <a:t>Câu d: nếu từ mã 1000110 bị nhận sai thành </a:t>
                </a:r>
                <a:r>
                  <a:rPr lang="en-VN" altLang="en-US" sz="2200" dirty="0">
                    <a:highlight>
                      <a:srgbClr val="FFFF00"/>
                    </a:highlight>
                    <a:latin typeface="Arial"/>
                    <a:cs typeface="Arial"/>
                  </a:rPr>
                  <a:t>1001110</a:t>
                </a:r>
                <a:r>
                  <a:rPr lang="en-VN" altLang="en-US" sz="2200" dirty="0">
                    <a:latin typeface="Arial"/>
                    <a:cs typeface="Arial"/>
                  </a:rPr>
                  <a:t> thì lỗi sai này có sửa được hay không? 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VN" altLang="en-US" sz="2200" b="1" dirty="0">
                    <a:solidFill>
                      <a:srgbClr val="0432FF"/>
                    </a:solidFill>
                    <a:latin typeface="Arial"/>
                    <a:cs typeface="Arial"/>
                  </a:rPr>
                  <a:t>Sửa lỗi: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buFont typeface="Wingdings" pitchFamily="2" charset="2"/>
                  <a:buChar char="Ø"/>
                </a:pPr>
                <a:r>
                  <a:rPr lang="vi-VN" altLang="en-US" sz="2200" b="0" dirty="0">
                    <a:cs typeface="Arial"/>
                  </a:rPr>
                  <a:t>Dich vòng trái 1 bit đối với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T</m:t>
                    </m:r>
                    <m:r>
                      <a:rPr lang="vi-VN" altLang="en-US" sz="2200" b="0" i="1" dirty="0" smtClean="0">
                        <a:latin typeface="Cambria Math" panose="02040503050406030204" pitchFamily="18" charset="0"/>
                        <a:cs typeface="Arial"/>
                      </a:rPr>
                      <m:t>′</m:t>
                    </m:r>
                    <m:d>
                      <m:d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</m:d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= </m:t>
                    </m:r>
                    <m:sSup>
                      <m:sSup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6</m:t>
                        </m:r>
                      </m:sup>
                    </m:sSup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p>
                      <m:sSup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p>
                    </m:sSup>
                    <m:r>
                      <a:rPr lang="vi-VN" altLang="en-US" sz="2200" i="1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p>
                      <m:sSupPr>
                        <m:ctrlPr>
                          <a:rPr lang="vi-VN" altLang="en-US" sz="2200" i="1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p>
                    </m:sSup>
                    <m:r>
                      <a:rPr lang="vi-VN" altLang="en-US" sz="2200" i="1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m:rPr>
                        <m:sty m:val="p"/>
                      </m:rPr>
                      <a:rPr lang="vi-VN" altLang="en-US" sz="2200" i="1" dirty="0" smtClean="0">
                        <a:latin typeface="Cambria Math" panose="02040503050406030204" pitchFamily="18" charset="0"/>
                        <a:cs typeface="Arial"/>
                      </a:rPr>
                      <m:t>x</m:t>
                    </m:r>
                  </m:oMath>
                </a14:m>
                <a:endParaRPr lang="en-US" altLang="en-US" sz="2200" dirty="0">
                  <a:latin typeface="Arial"/>
                  <a:cs typeface="Arial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vi-VN" altLang="en-US" sz="2200" b="0" dirty="0">
                    <a:cs typeface="Arial"/>
                    <a:sym typeface="Wingdings" pitchFamily="2" charset="2"/>
                  </a:rPr>
                  <a:t>    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ta</m:t>
                        </m:r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 </m:t>
                        </m:r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đ</m:t>
                        </m:r>
                        <m:r>
                          <a:rPr lang="vi-VN" altLang="en-US" sz="2200" i="1" dirty="0" smtClean="0">
                            <a:latin typeface="Cambria Math" panose="02040503050406030204" pitchFamily="18" charset="0"/>
                            <a:cs typeface="Arial"/>
                          </a:rPr>
                          <m:t>ượ</m:t>
                        </m:r>
                        <m:r>
                          <m:rPr>
                            <m:sty m:val="p"/>
                          </m:rPr>
                          <a:rPr lang="vi-VN" altLang="en-US" sz="2200" i="1" dirty="0" smtClean="0">
                            <a:latin typeface="Cambria Math" panose="02040503050406030204" pitchFamily="18" charset="0"/>
                            <a:cs typeface="Arial"/>
                          </a:rPr>
                          <m:t>c</m:t>
                        </m:r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:        </m:t>
                        </m:r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T</m:t>
                        </m:r>
                      </m:e>
                      <m:sub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</m:d>
                    <m:r>
                      <a:rPr lang="vi-VN" altLang="en-US" sz="2200" b="0" i="1" dirty="0" smtClean="0">
                        <a:latin typeface="Cambria Math" panose="02040503050406030204" pitchFamily="18" charset="0"/>
                        <a:cs typeface="Arial"/>
                      </a:rPr>
                      <m:t>= </m:t>
                    </m:r>
                    <m:sSup>
                      <m:sSupPr>
                        <m:ctrlP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4</m:t>
                        </m:r>
                      </m:sup>
                    </m:sSup>
                    <m:r>
                      <a:rPr lang="vi-VN" altLang="en-US" sz="2200" b="0" i="1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p>
                      <m:sSupPr>
                        <m:ctrlP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p>
                    </m:sSup>
                    <m:r>
                      <a:rPr lang="vi-VN" altLang="en-US" sz="2200" b="0" i="1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p>
                      <m:sSupPr>
                        <m:ctrlP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p>
                    </m:sSup>
                    <m:r>
                      <a:rPr lang="vi-VN" altLang="en-US" sz="2200" b="0" i="1" dirty="0" smtClean="0">
                        <a:latin typeface="Cambria Math" panose="02040503050406030204" pitchFamily="18" charset="0"/>
                        <a:cs typeface="Arial"/>
                      </a:rPr>
                      <m:t>+1</m:t>
                    </m:r>
                  </m:oMath>
                </a14:m>
                <a:endParaRPr lang="en-US" altLang="en-US" sz="2200" dirty="0">
                  <a:latin typeface="Arial"/>
                  <a:cs typeface="Arial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en-US" altLang="en-US" sz="2200" dirty="0">
                    <a:latin typeface="Arial"/>
                    <a:cs typeface="Arial"/>
                  </a:rPr>
                  <a:t>    Chia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T</m:t>
                        </m:r>
                      </m:e>
                      <m:sub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</m:d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</m:oMath>
                </a14:m>
                <a:r>
                  <a:rPr lang="en-US" altLang="en-US" sz="2200" dirty="0" err="1">
                    <a:latin typeface="Arial"/>
                    <a:cs typeface="Arial"/>
                  </a:rPr>
                  <a:t>cho</a:t>
                </a:r>
                <a:r>
                  <a:rPr lang="en-US" altLang="en-US" sz="2200" dirty="0">
                    <a:latin typeface="Arial"/>
                    <a:cs typeface="Arial"/>
                  </a:rPr>
                  <a:t> G(x):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200" i="1" dirty="0">
                        <a:latin typeface="Cambria Math" panose="02040503050406030204" pitchFamily="18" charset="0"/>
                        <a:cs typeface="Arial"/>
                      </a:rPr>
                      <m:t>R</m:t>
                    </m:r>
                    <m:d>
                      <m:dPr>
                        <m:ctrlP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</m:d>
                    <m:r>
                      <a:rPr lang="vi-VN" altLang="en-US" sz="2200" b="0" i="1" dirty="0" smtClean="0">
                        <a:latin typeface="Cambria Math" panose="02040503050406030204" pitchFamily="18" charset="0"/>
                        <a:cs typeface="Arial"/>
                      </a:rPr>
                      <m:t>= </m:t>
                    </m:r>
                    <m:r>
                      <m:rPr>
                        <m:sty m:val="p"/>
                      </m:rP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x</m:t>
                    </m:r>
                    <m:r>
                      <a:rPr lang="vi-VN" altLang="en-US" sz="2200" b="0" i="1" dirty="0" smtClean="0">
                        <a:latin typeface="Cambria Math" panose="02040503050406030204" pitchFamily="18" charset="0"/>
                        <a:cs typeface="Arial"/>
                      </a:rPr>
                      <m:t>+1</m:t>
                    </m:r>
                  </m:oMath>
                </a14:m>
                <a:r>
                  <a:rPr lang="vi-VN" altLang="en-US" sz="2200" b="0" dirty="0">
                    <a:latin typeface="Arial"/>
                    <a:ea typeface="Cambria Math" panose="02040503050406030204" pitchFamily="18" charset="0"/>
                    <a:cs typeface="Arial"/>
                    <a:sym typeface="Wingdings" pitchFamily="2" charset="2"/>
                  </a:rPr>
                  <a:t> tiếp tục dịch vòng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buFont typeface="Wingdings" pitchFamily="2" charset="2"/>
                  <a:buChar char="Ø"/>
                </a:pPr>
                <a:r>
                  <a:rPr lang="vi-VN" altLang="en-US" sz="2200" dirty="0">
                    <a:latin typeface="Arial"/>
                    <a:ea typeface="Cambria Math" panose="02040503050406030204" pitchFamily="18" charset="0"/>
                    <a:cs typeface="Arial"/>
                    <a:sym typeface="Wingdings" pitchFamily="2" charset="2"/>
                  </a:rPr>
                  <a:t>Dịch vòng trái 1 bit đối với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T</m:t>
                        </m:r>
                      </m:e>
                      <m:sub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</m:d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= </m:t>
                    </m:r>
                    <m:sSup>
                      <m:sSup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4</m:t>
                        </m:r>
                      </m:sup>
                    </m:sSup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p>
                      <m:sSup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p>
                    </m:sSup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p>
                      <m:sSup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p>
                    </m:sSup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+1</m:t>
                    </m:r>
                  </m:oMath>
                </a14:m>
                <a:endParaRPr lang="en-US" altLang="en-US" sz="2200" dirty="0">
                  <a:latin typeface="Arial"/>
                  <a:cs typeface="Arial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en-US" altLang="en-US" sz="2200" dirty="0">
                    <a:latin typeface="Arial"/>
                    <a:cs typeface="Arial"/>
                  </a:rPr>
                  <a:t>     </a:t>
                </a:r>
                <a:r>
                  <a:rPr lang="en-US" altLang="en-US" sz="2200" dirty="0">
                    <a:latin typeface="Arial"/>
                    <a:cs typeface="Arial"/>
                    <a:sym typeface="Wingdings" pitchFamily="2" charset="2"/>
                  </a:rPr>
                  <a:t> </a:t>
                </a:r>
                <a:r>
                  <a:rPr lang="en-US" altLang="en-US" sz="2200" dirty="0">
                    <a:latin typeface="Arial"/>
                    <a:cs typeface="Arial"/>
                  </a:rPr>
                  <a:t>ta </a:t>
                </a:r>
                <a:r>
                  <a:rPr lang="en-US" altLang="en-US" sz="2200" dirty="0" err="1">
                    <a:latin typeface="Arial"/>
                    <a:cs typeface="Arial"/>
                  </a:rPr>
                  <a:t>được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T</m:t>
                        </m:r>
                      </m:e>
                      <m:sub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</m:d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= </m:t>
                    </m:r>
                    <m:sSup>
                      <m:sSup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5</m:t>
                        </m:r>
                      </m:sup>
                    </m:sSup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p>
                      <m:sSup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4</m:t>
                        </m:r>
                      </m:sup>
                    </m:sSup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p>
                      <m:sSup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p>
                    </m:sSup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m:rPr>
                        <m:sty m:val="p"/>
                      </m:rP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x</m:t>
                    </m:r>
                  </m:oMath>
                </a14:m>
                <a:endParaRPr lang="en-US" altLang="en-US" sz="2200" dirty="0">
                  <a:latin typeface="Arial"/>
                  <a:cs typeface="Arial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en-US" altLang="en-US" sz="2200" dirty="0">
                    <a:latin typeface="Arial"/>
                    <a:cs typeface="Arial"/>
                  </a:rPr>
                  <a:t>    Chia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T</m:t>
                        </m:r>
                      </m:e>
                      <m:sub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</m:d>
                  </m:oMath>
                </a14:m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cho</a:t>
                </a:r>
                <a:r>
                  <a:rPr lang="en-US" altLang="en-US" sz="2200" dirty="0">
                    <a:latin typeface="Arial"/>
                    <a:cs typeface="Arial"/>
                  </a:rPr>
                  <a:t> G(x): </a:t>
                </a:r>
                <a:r>
                  <a:rPr lang="en-US" altLang="en-US" sz="2200" dirty="0" err="1">
                    <a:latin typeface="Arial"/>
                    <a:cs typeface="Arial"/>
                  </a:rPr>
                  <a:t>dư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là</a:t>
                </a:r>
                <a:r>
                  <a:rPr lang="en-US" altLang="en-US" sz="2200" dirty="0">
                    <a:latin typeface="Arial"/>
                    <a:cs typeface="Arial"/>
                  </a:rPr>
                  <a:t> R(x) = x+1 </a:t>
                </a:r>
                <a:r>
                  <a:rPr lang="en-US" altLang="en-US" sz="2200" dirty="0">
                    <a:latin typeface="Arial"/>
                    <a:cs typeface="Arial"/>
                    <a:sym typeface="Wingdings" pitchFamily="2" charset="2"/>
                  </a:rPr>
                  <a:t> </a:t>
                </a:r>
                <a:r>
                  <a:rPr lang="en-US" altLang="en-US" sz="2200" dirty="0" err="1">
                    <a:latin typeface="Arial"/>
                    <a:cs typeface="Arial"/>
                    <a:sym typeface="Wingdings" pitchFamily="2" charset="2"/>
                  </a:rPr>
                  <a:t>tiếp</a:t>
                </a:r>
                <a:r>
                  <a:rPr lang="en-US" altLang="en-US" sz="2200" dirty="0">
                    <a:latin typeface="Arial"/>
                    <a:cs typeface="Arial"/>
                    <a:sym typeface="Wingdings" pitchFamily="2" charset="2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  <a:sym typeface="Wingdings" pitchFamily="2" charset="2"/>
                  </a:rPr>
                  <a:t>tục</a:t>
                </a:r>
                <a:r>
                  <a:rPr lang="en-US" altLang="en-US" sz="2200" dirty="0">
                    <a:latin typeface="Arial"/>
                    <a:cs typeface="Arial"/>
                    <a:sym typeface="Wingdings" pitchFamily="2" charset="2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  <a:sym typeface="Wingdings" pitchFamily="2" charset="2"/>
                  </a:rPr>
                  <a:t>dịch</a:t>
                </a:r>
                <a:r>
                  <a:rPr lang="en-US" altLang="en-US" sz="2200" dirty="0">
                    <a:latin typeface="Arial"/>
                    <a:cs typeface="Arial"/>
                    <a:sym typeface="Wingdings" pitchFamily="2" charset="2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  <a:sym typeface="Wingdings" pitchFamily="2" charset="2"/>
                  </a:rPr>
                  <a:t>vòng</a:t>
                </a:r>
                <a:endParaRPr lang="en-US" altLang="en-US" sz="2200" dirty="0">
                  <a:latin typeface="Arial"/>
                  <a:cs typeface="Arial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endParaRPr lang="en-US" altLang="en-US" sz="2200" dirty="0">
                  <a:latin typeface="Arial"/>
                  <a:cs typeface="Arial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endParaRPr lang="vi-VN" altLang="en-US" sz="2200" b="0" dirty="0">
                  <a:latin typeface="Arial"/>
                  <a:ea typeface="Cambria Math" panose="02040503050406030204" pitchFamily="18" charset="0"/>
                  <a:cs typeface="Arial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/>
                  <a:cs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/>
                  <a:cs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/>
                  <a:cs typeface="Arial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endParaRPr lang="vi-VN" altLang="en-US" sz="2200" dirty="0">
                  <a:latin typeface="Arial"/>
                  <a:cs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sz="22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EF9E6EEB-CDA8-5E45-8565-68E188269E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66700" y="1255889"/>
                <a:ext cx="8686800" cy="5562600"/>
              </a:xfrm>
              <a:blipFill>
                <a:blip r:embed="rId2"/>
                <a:stretch>
                  <a:fillRect l="-146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B3EFEDB-5382-EB47-B259-7007C98E372E}"/>
                  </a:ext>
                </a:extLst>
              </p14:cNvPr>
              <p14:cNvContentPartPr/>
              <p14:nvPr/>
            </p14:nvContentPartPr>
            <p14:xfrm>
              <a:off x="7197840" y="1942200"/>
              <a:ext cx="205560" cy="364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B3EFEDB-5382-EB47-B259-7007C98E37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88480" y="1932840"/>
                <a:ext cx="224280" cy="38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7161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Sửa bài tập 1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A0D0-8961-4B3A-AC5A-0D3ABF460D6F}" type="slidenum">
              <a:rPr lang="vi-VN" altLang="en-US" smtClean="0"/>
              <a:pPr/>
              <a:t>39</a:t>
            </a:fld>
            <a:endParaRPr lang="vi-V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EF9E6EEB-CDA8-5E45-8565-68E188269ECA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66700" y="1255889"/>
                <a:ext cx="8686800" cy="55626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VN" altLang="en-US" sz="2200" dirty="0">
                    <a:latin typeface="Arial"/>
                    <a:cs typeface="Arial"/>
                  </a:rPr>
                  <a:t>Câu d: nếu từ mã 1000110 bị nhận sai thành </a:t>
                </a:r>
                <a:r>
                  <a:rPr lang="en-VN" altLang="en-US" sz="2200" dirty="0">
                    <a:highlight>
                      <a:srgbClr val="FFFF00"/>
                    </a:highlight>
                    <a:latin typeface="Arial"/>
                    <a:cs typeface="Arial"/>
                  </a:rPr>
                  <a:t>1001110</a:t>
                </a:r>
                <a:r>
                  <a:rPr lang="en-VN" altLang="en-US" sz="2200" dirty="0">
                    <a:latin typeface="Arial"/>
                    <a:cs typeface="Arial"/>
                  </a:rPr>
                  <a:t> thì lỗi sai này có sửa được hay không? 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VN" altLang="en-US" sz="2200" b="1" dirty="0">
                    <a:solidFill>
                      <a:srgbClr val="0432FF"/>
                    </a:solidFill>
                    <a:latin typeface="Arial"/>
                    <a:cs typeface="Arial"/>
                  </a:rPr>
                  <a:t>Sửa lỗi: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buFont typeface="Wingdings" pitchFamily="2" charset="2"/>
                  <a:buChar char="Ø"/>
                </a:pPr>
                <a:r>
                  <a:rPr lang="vi-VN" altLang="en-US" sz="2200" b="0" dirty="0">
                    <a:cs typeface="Arial"/>
                  </a:rPr>
                  <a:t>Dịch vòng trái 1 bit đối với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altLang="en-US" sz="2200" i="1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T</m:t>
                        </m:r>
                      </m:e>
                      <m:sub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ta</m:t>
                    </m:r>
                    <m:r>
                      <a:rPr lang="vi-VN" altLang="en-US" sz="2200" b="0" i="1" dirty="0" smtClean="0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đượ</m:t>
                    </m:r>
                    <m:r>
                      <m:rPr>
                        <m:sty m:val="p"/>
                      </m:rP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c</m:t>
                    </m:r>
                    <m:sSub>
                      <m:sSub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T</m:t>
                        </m:r>
                      </m:e>
                      <m:sub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</m:d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= </m:t>
                    </m:r>
                    <m:sSup>
                      <m:sSup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6</m:t>
                        </m:r>
                      </m:sup>
                    </m:sSup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p>
                      <m:sSup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5</m:t>
                        </m:r>
                      </m:sup>
                    </m:sSup>
                    <m:r>
                      <a:rPr lang="vi-VN" altLang="en-US" sz="2200" i="1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p>
                      <m:sSup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4</m:t>
                        </m:r>
                      </m:sup>
                    </m:sSup>
                    <m:r>
                      <a:rPr lang="vi-VN" altLang="en-US" sz="2200" b="0" i="1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p>
                      <m:sSupPr>
                        <m:ctrlPr>
                          <a:rPr lang="vi-VN" altLang="en-US" sz="2200" i="1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p>
                    </m:sSup>
                  </m:oMath>
                </a14:m>
                <a:endParaRPr lang="en-US" altLang="en-US" sz="2200" dirty="0">
                  <a:latin typeface="Arial"/>
                  <a:cs typeface="Arial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en-US" altLang="en-US" sz="2200" dirty="0">
                    <a:latin typeface="Arial"/>
                    <a:cs typeface="Arial"/>
                  </a:rPr>
                  <a:t>   Chia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T</m:t>
                        </m:r>
                      </m:e>
                      <m:sub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</m:d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</m:oMath>
                </a14:m>
                <a:r>
                  <a:rPr lang="en-US" altLang="en-US" sz="2200" dirty="0" err="1">
                    <a:latin typeface="Arial"/>
                    <a:cs typeface="Arial"/>
                  </a:rPr>
                  <a:t>cho</a:t>
                </a:r>
                <a:r>
                  <a:rPr lang="en-US" altLang="en-US" sz="2200" dirty="0">
                    <a:latin typeface="Arial"/>
                    <a:cs typeface="Arial"/>
                  </a:rPr>
                  <a:t> G(x):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200" i="1" dirty="0">
                        <a:latin typeface="Cambria Math" panose="02040503050406030204" pitchFamily="18" charset="0"/>
                        <a:cs typeface="Arial"/>
                      </a:rPr>
                      <m:t>R</m:t>
                    </m:r>
                    <m:d>
                      <m:dPr>
                        <m:ctrlP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</m:d>
                    <m:r>
                      <a:rPr lang="vi-VN" altLang="en-US" sz="2200" b="0" i="1" dirty="0" smtClean="0"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sSup>
                      <m:sSup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p>
                    </m:sSup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m:rPr>
                        <m:sty m:val="p"/>
                      </m:rPr>
                      <a:rPr lang="vi-VN" altLang="en-US" sz="2200" i="1" dirty="0" smtClean="0">
                        <a:latin typeface="Cambria Math" panose="02040503050406030204" pitchFamily="18" charset="0"/>
                        <a:cs typeface="Arial"/>
                      </a:rPr>
                      <m:t>x</m:t>
                    </m:r>
                    <m:r>
                      <a:rPr lang="vi-VN" altLang="en-US" sz="2200" b="0" i="1" dirty="0" smtClean="0">
                        <a:latin typeface="Cambria Math" panose="02040503050406030204" pitchFamily="18" charset="0"/>
                        <a:cs typeface="Arial"/>
                      </a:rPr>
                      <m:t>…</m:t>
                    </m:r>
                  </m:oMath>
                </a14:m>
                <a:r>
                  <a:rPr lang="vi-VN" altLang="en-US" sz="2200" b="0" dirty="0">
                    <a:latin typeface="Arial"/>
                    <a:ea typeface="Cambria Math" panose="02040503050406030204" pitchFamily="18" charset="0"/>
                    <a:cs typeface="Arial"/>
                    <a:sym typeface="Wingdings" pitchFamily="2" charset="2"/>
                  </a:rPr>
                  <a:t> tiếp tục dịch vòng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buFont typeface="Wingdings" pitchFamily="2" charset="2"/>
                  <a:buChar char="Ø"/>
                </a:pPr>
                <a:r>
                  <a:rPr lang="vi-VN" altLang="en-US" sz="2200" dirty="0">
                    <a:latin typeface="Arial"/>
                    <a:ea typeface="Cambria Math" panose="02040503050406030204" pitchFamily="18" charset="0"/>
                    <a:cs typeface="Arial"/>
                    <a:sym typeface="Wingdings" pitchFamily="2" charset="2"/>
                  </a:rPr>
                  <a:t>Dịch vòng trái 1 bit </a:t>
                </a:r>
                <a:r>
                  <a:rPr lang="vi-VN" altLang="en-US" sz="2200" dirty="0">
                    <a:cs typeface="Arial"/>
                  </a:rPr>
                  <a:t>đối với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T</m:t>
                        </m:r>
                      </m:e>
                      <m:sub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ta</m:t>
                    </m:r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 đượ</m:t>
                    </m:r>
                    <m:r>
                      <m:rPr>
                        <m:sty m:val="p"/>
                      </m:rP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c</m:t>
                    </m:r>
                    <m:sSub>
                      <m:sSub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T</m:t>
                        </m:r>
                      </m:e>
                      <m:sub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</m:d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= </m:t>
                    </m:r>
                    <m:sSup>
                      <m:sSup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6</m:t>
                        </m:r>
                      </m:sup>
                    </m:sSup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p>
                      <m:sSup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5</m:t>
                        </m:r>
                      </m:sup>
                    </m:sSup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p>
                      <m:sSup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p>
                    </m:sSup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vi-VN" altLang="en-US" sz="2200" b="0" i="1" dirty="0" smtClean="0">
                        <a:latin typeface="Cambria Math" panose="02040503050406030204" pitchFamily="18" charset="0"/>
                        <a:cs typeface="Arial"/>
                      </a:rPr>
                      <m:t>1 </m:t>
                    </m:r>
                  </m:oMath>
                </a14:m>
                <a:endParaRPr lang="vi-VN" altLang="en-US" sz="2200" b="0" dirty="0">
                  <a:cs typeface="Arial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en-US" altLang="en-US" sz="2200" dirty="0">
                    <a:latin typeface="Arial"/>
                    <a:cs typeface="Arial"/>
                  </a:rPr>
                  <a:t>    Chia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T</m:t>
                        </m:r>
                      </m:e>
                      <m:sub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</m:d>
                  </m:oMath>
                </a14:m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cho</a:t>
                </a:r>
                <a:r>
                  <a:rPr lang="en-US" altLang="en-US" sz="2200" dirty="0">
                    <a:latin typeface="Arial"/>
                    <a:cs typeface="Arial"/>
                  </a:rPr>
                  <a:t> G(x): </a:t>
                </a:r>
                <a:r>
                  <a:rPr lang="en-US" altLang="en-US" sz="2200" dirty="0" err="1">
                    <a:latin typeface="Arial"/>
                    <a:cs typeface="Arial"/>
                  </a:rPr>
                  <a:t>dư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là</a:t>
                </a:r>
                <a:r>
                  <a:rPr lang="en-US" altLang="en-US" sz="2200" dirty="0">
                    <a:latin typeface="Arial"/>
                    <a:cs typeface="Arial"/>
                  </a:rPr>
                  <a:t> R(x) = 1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buFont typeface="Wingdings" pitchFamily="2" charset="2"/>
                  <a:buChar char="Ø"/>
                </a:pPr>
                <a:r>
                  <a:rPr lang="en-US" altLang="en-US" sz="2200" dirty="0" err="1">
                    <a:latin typeface="Arial"/>
                    <a:cs typeface="Arial"/>
                  </a:rPr>
                  <a:t>Sửa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lỗi</a:t>
                </a:r>
                <a:r>
                  <a:rPr lang="en-US" altLang="en-US" sz="2200" dirty="0">
                    <a:latin typeface="Arial"/>
                    <a:cs typeface="Arial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T</m:t>
                        </m:r>
                      </m:e>
                      <m:sub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</m:d>
                  </m:oMath>
                </a14:m>
                <a:r>
                  <a:rPr lang="en-US" altLang="en-US" sz="2200" dirty="0">
                    <a:latin typeface="Arial"/>
                    <a:cs typeface="Arial"/>
                  </a:rPr>
                  <a:t>+R(x)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6</m:t>
                        </m:r>
                      </m:sup>
                    </m:sSup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p>
                      <m:sSup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5</m:t>
                        </m:r>
                      </m:sup>
                    </m:sSup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p>
                      <m:sSup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p>
                    </m:sSup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+1 </m:t>
                    </m:r>
                  </m:oMath>
                </a14:m>
                <a:r>
                  <a:rPr lang="en-US" altLang="en-US" sz="2200" dirty="0">
                    <a:latin typeface="Arial"/>
                    <a:cs typeface="Arial"/>
                  </a:rPr>
                  <a:t>+1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6</m:t>
                        </m:r>
                      </m:sup>
                    </m:sSup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p>
                      <m:sSup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5</m:t>
                        </m:r>
                      </m:sup>
                    </m:sSup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p>
                      <m:sSup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p>
                    </m:sSup>
                  </m:oMath>
                </a14:m>
                <a:endParaRPr lang="en-US" altLang="en-US" sz="2200" dirty="0">
                  <a:latin typeface="Arial"/>
                  <a:cs typeface="Arial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endParaRPr lang="en-US" altLang="en-US" sz="2200" dirty="0">
                  <a:latin typeface="Arial"/>
                  <a:cs typeface="Arial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endParaRPr lang="vi-VN" altLang="en-US" sz="2200" b="0" dirty="0">
                  <a:latin typeface="Arial"/>
                  <a:ea typeface="Cambria Math" panose="02040503050406030204" pitchFamily="18" charset="0"/>
                  <a:cs typeface="Arial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/>
                  <a:cs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/>
                  <a:cs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/>
                  <a:cs typeface="Arial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endParaRPr lang="vi-VN" altLang="en-US" sz="2200" dirty="0">
                  <a:latin typeface="Arial"/>
                  <a:cs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sz="22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EF9E6EEB-CDA8-5E45-8565-68E188269E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66700" y="1255889"/>
                <a:ext cx="8686800" cy="5562600"/>
              </a:xfrm>
              <a:blipFill>
                <a:blip r:embed="rId2"/>
                <a:stretch>
                  <a:fillRect l="-146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27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Nội</a:t>
            </a:r>
            <a:r>
              <a:rPr lang="en-US" dirty="0">
                <a:latin typeface="Arial"/>
                <a:cs typeface="Arial"/>
              </a:rPr>
              <a:t> dung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latin typeface="Arial"/>
                <a:cs typeface="Arial"/>
              </a:rPr>
              <a:t>Giới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thiệu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kỹ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thuật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mã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hóa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kênh</a:t>
            </a:r>
            <a:endParaRPr lang="en-US" sz="2400" dirty="0"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latin typeface="Arial"/>
                <a:cs typeface="Arial"/>
              </a:rPr>
              <a:t>Mã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phát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hiện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lỗi</a:t>
            </a:r>
            <a:endParaRPr lang="en-US" sz="2400" dirty="0"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latin typeface="Arial"/>
                <a:cs typeface="Arial"/>
              </a:rPr>
              <a:t>Mã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sửa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lỗi</a:t>
            </a:r>
            <a:endParaRPr lang="en-US" sz="2400" dirty="0"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09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Sửa bài tập 1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A0D0-8961-4B3A-AC5A-0D3ABF460D6F}" type="slidenum">
              <a:rPr lang="vi-VN" altLang="en-US" smtClean="0"/>
              <a:pPr/>
              <a:t>40</a:t>
            </a:fld>
            <a:endParaRPr lang="vi-V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EF9E6EEB-CDA8-5E45-8565-68E188269ECA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66700" y="1255889"/>
                <a:ext cx="8686800" cy="556260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VN" altLang="en-US" sz="2200" dirty="0">
                    <a:latin typeface="Arial"/>
                    <a:cs typeface="Arial"/>
                  </a:rPr>
                  <a:t>Câu d: nếu từ mã 1000110 bị nhận sai thành </a:t>
                </a:r>
                <a:r>
                  <a:rPr lang="en-VN" altLang="en-US" sz="2200" dirty="0">
                    <a:highlight>
                      <a:srgbClr val="FFFF00"/>
                    </a:highlight>
                    <a:latin typeface="Arial"/>
                    <a:cs typeface="Arial"/>
                  </a:rPr>
                  <a:t>1001110</a:t>
                </a:r>
                <a:r>
                  <a:rPr lang="en-VN" altLang="en-US" sz="2200" dirty="0">
                    <a:latin typeface="Arial"/>
                    <a:cs typeface="Arial"/>
                  </a:rPr>
                  <a:t> thì lỗi sai này có sửa được hay không? 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VN" altLang="en-US" sz="2200" b="1" dirty="0">
                    <a:solidFill>
                      <a:srgbClr val="0432FF"/>
                    </a:solidFill>
                    <a:latin typeface="Arial"/>
                    <a:cs typeface="Arial"/>
                  </a:rPr>
                  <a:t>Sửa lỗi: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en-VN" altLang="en-US" sz="2200" dirty="0">
                    <a:latin typeface="Arial"/>
                    <a:cs typeface="Arial"/>
                  </a:rPr>
                  <a:t>Sau khi sửa lỗi, ta dịch vòng phải với số lần bằng số lần đã dịch vòng trái để trả từ mã về như ban đầu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buFont typeface="Wingdings" pitchFamily="2" charset="2"/>
                  <a:buChar char="Ø"/>
                </a:pPr>
                <a:r>
                  <a:rPr lang="en-US" altLang="en-US" sz="2200" dirty="0" err="1">
                    <a:latin typeface="Arial"/>
                    <a:cs typeface="Arial"/>
                  </a:rPr>
                  <a:t>Dịch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vòng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phải</a:t>
                </a:r>
                <a:r>
                  <a:rPr lang="vi-VN" altLang="en-US" sz="2200" b="0" dirty="0">
                    <a:cs typeface="Arial"/>
                  </a:rPr>
                  <a:t> 1 bit đối với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altLang="en-US" sz="2200" i="1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T</m:t>
                        </m:r>
                      </m:e>
                      <m:sub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</m:d>
                    <m:r>
                      <a:rPr lang="vi-VN" altLang="en-US" sz="2200" b="0" i="1" dirty="0" smtClean="0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m:rPr>
                        <m:sty m:val="p"/>
                      </m:rP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ta</m:t>
                    </m:r>
                    <m:r>
                      <a:rPr lang="vi-VN" altLang="en-US" sz="2200" b="0" i="1" dirty="0" smtClean="0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đượ</m:t>
                    </m:r>
                    <m:r>
                      <m:rPr>
                        <m:sty m:val="p"/>
                      </m:rP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c</m:t>
                    </m:r>
                    <m:sSub>
                      <m:sSub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T</m:t>
                        </m:r>
                      </m:e>
                      <m:sub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</m:d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= </m:t>
                    </m:r>
                    <m:sSup>
                      <m:sSup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5</m:t>
                        </m:r>
                      </m:sup>
                    </m:sSup>
                    <m:r>
                      <a:rPr lang="vi-VN" altLang="en-US" sz="2200" i="1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p>
                      <m:sSup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4</m:t>
                        </m:r>
                      </m:sup>
                    </m:sSup>
                    <m:r>
                      <a:rPr lang="vi-VN" altLang="en-US" sz="2200" b="0" i="1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p>
                      <m:sSupPr>
                        <m:ctrlPr>
                          <a:rPr lang="vi-VN" altLang="en-US" sz="2200" i="1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p>
                    </m:sSup>
                  </m:oMath>
                </a14:m>
                <a:endParaRPr lang="en-US" altLang="en-US" sz="2200" dirty="0">
                  <a:latin typeface="Arial"/>
                  <a:cs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buFont typeface="Wingdings" pitchFamily="2" charset="2"/>
                  <a:buChar char="Ø"/>
                </a:pPr>
                <a:r>
                  <a:rPr lang="en-US" altLang="en-US" sz="2200" dirty="0" err="1">
                    <a:latin typeface="Arial"/>
                    <a:cs typeface="Arial"/>
                  </a:rPr>
                  <a:t>Dịch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vòng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phải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lần</a:t>
                </a:r>
                <a:r>
                  <a:rPr lang="en-US" altLang="en-US" sz="2200" dirty="0">
                    <a:latin typeface="Arial"/>
                    <a:cs typeface="Arial"/>
                  </a:rPr>
                  <a:t> 2: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ta</m:t>
                    </m:r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 đượ</m:t>
                    </m:r>
                    <m:r>
                      <m:rPr>
                        <m:sty m:val="p"/>
                      </m:rP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c</m:t>
                    </m:r>
                    <m:sSub>
                      <m:sSub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T</m:t>
                        </m:r>
                      </m:e>
                      <m:sub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</m:d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= </m:t>
                    </m:r>
                    <m:sSup>
                      <m:sSup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4</m:t>
                        </m:r>
                      </m:sup>
                    </m:sSup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p>
                      <m:sSup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p>
                    </m:sSup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m:rPr>
                        <m:sty m:val="p"/>
                      </m:rPr>
                      <a:rPr lang="vi-VN" altLang="en-US" sz="2200" i="1" dirty="0" smtClean="0">
                        <a:latin typeface="Cambria Math" panose="02040503050406030204" pitchFamily="18" charset="0"/>
                        <a:cs typeface="Arial"/>
                      </a:rPr>
                      <m:t>x</m:t>
                    </m:r>
                  </m:oMath>
                </a14:m>
                <a:endParaRPr lang="en-US" altLang="en-US" sz="2200" dirty="0">
                  <a:latin typeface="Arial"/>
                  <a:cs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buFont typeface="Wingdings" pitchFamily="2" charset="2"/>
                  <a:buChar char="Ø"/>
                </a:pPr>
                <a:r>
                  <a:rPr lang="en-US" altLang="en-US" sz="2200" dirty="0" err="1">
                    <a:latin typeface="Arial"/>
                    <a:cs typeface="Arial"/>
                  </a:rPr>
                  <a:t>Dịch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vòng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phải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lần</a:t>
                </a:r>
                <a:r>
                  <a:rPr lang="en-US" altLang="en-US" sz="2200" dirty="0">
                    <a:latin typeface="Arial"/>
                    <a:cs typeface="Arial"/>
                  </a:rPr>
                  <a:t> 3: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ta</m:t>
                    </m:r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 đượ</m:t>
                    </m:r>
                    <m:r>
                      <m:rPr>
                        <m:sty m:val="p"/>
                      </m:rP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c</m:t>
                    </m:r>
                    <m:sSub>
                      <m:sSub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T</m:t>
                        </m:r>
                      </m:e>
                      <m:sub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</m:d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= </m:t>
                    </m:r>
                    <m:sSup>
                      <m:sSup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p>
                    </m:sSup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p>
                      <m:sSup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p>
                    </m:sSup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vi-VN" altLang="en-US" sz="2200" b="0" i="1" dirty="0" smtClean="0">
                        <a:latin typeface="Cambria Math" panose="02040503050406030204" pitchFamily="18" charset="0"/>
                        <a:cs typeface="Arial"/>
                      </a:rPr>
                      <m:t>1</m:t>
                    </m:r>
                  </m:oMath>
                </a14:m>
                <a:endParaRPr lang="en-US" altLang="en-US" sz="2200" dirty="0">
                  <a:latin typeface="Arial"/>
                  <a:cs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buFont typeface="Wingdings" pitchFamily="2" charset="2"/>
                  <a:buChar char="Ø"/>
                </a:pPr>
                <a:r>
                  <a:rPr lang="en-US" altLang="en-US" sz="2200" dirty="0" err="1">
                    <a:latin typeface="Arial"/>
                    <a:cs typeface="Arial"/>
                  </a:rPr>
                  <a:t>Dịch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vòng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phải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lần</a:t>
                </a:r>
                <a:r>
                  <a:rPr lang="en-US" altLang="en-US" sz="2200" dirty="0">
                    <a:latin typeface="Arial"/>
                    <a:cs typeface="Arial"/>
                  </a:rPr>
                  <a:t> 4: ta </a:t>
                </a:r>
                <a:r>
                  <a:rPr lang="en-US" altLang="en-US" sz="2200" dirty="0" err="1">
                    <a:latin typeface="Arial"/>
                    <a:cs typeface="Arial"/>
                  </a:rPr>
                  <a:t>được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T</m:t>
                        </m:r>
                      </m:e>
                      <m:sub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</m:d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= </m:t>
                    </m:r>
                    <m:sSup>
                      <m:sSup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6</m:t>
                        </m:r>
                      </m:sup>
                    </m:sSup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p>
                      <m:sSupPr>
                        <m:ctrl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x</m:t>
                        </m:r>
                      </m:e>
                      <m:sup>
                        <m: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p>
                    </m:sSup>
                    <m: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m:rPr>
                        <m:sty m:val="p"/>
                      </m:rP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x</m:t>
                    </m:r>
                  </m:oMath>
                </a14:m>
                <a:endParaRPr lang="en-US" altLang="en-US" sz="2200" dirty="0">
                  <a:latin typeface="Arial"/>
                  <a:cs typeface="Arial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en-US" altLang="en-US" sz="2200" dirty="0">
                    <a:latin typeface="Arial"/>
                    <a:cs typeface="Arial"/>
                  </a:rPr>
                  <a:t>     </a:t>
                </a:r>
                <a:r>
                  <a:rPr lang="en-US" altLang="en-US" sz="2200" dirty="0">
                    <a:latin typeface="Arial"/>
                    <a:cs typeface="Arial"/>
                    <a:sym typeface="Wingdings" pitchFamily="2" charset="2"/>
                  </a:rPr>
                  <a:t> 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từ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mã</a:t>
                </a:r>
                <a:r>
                  <a:rPr lang="en-US" altLang="en-US" sz="2200" dirty="0">
                    <a:latin typeface="Arial"/>
                    <a:cs typeface="Arial"/>
                  </a:rPr>
                  <a:t>: 1 0 0 0 1 1 0: </a:t>
                </a:r>
                <a:r>
                  <a:rPr lang="en-US" altLang="en-US" sz="2200" dirty="0" err="1">
                    <a:latin typeface="Arial"/>
                    <a:cs typeface="Arial"/>
                  </a:rPr>
                  <a:t>đã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sửa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được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lỗi</a:t>
                </a:r>
                <a:endParaRPr lang="en-US" altLang="en-US" sz="2200" dirty="0">
                  <a:latin typeface="Arial"/>
                  <a:cs typeface="Arial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endParaRPr lang="en-US" altLang="en-US" sz="2200" dirty="0">
                  <a:latin typeface="Arial"/>
                  <a:cs typeface="Arial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endParaRPr lang="vi-VN" altLang="en-US" sz="2200" b="0" dirty="0">
                  <a:latin typeface="Arial"/>
                  <a:ea typeface="Cambria Math" panose="02040503050406030204" pitchFamily="18" charset="0"/>
                  <a:cs typeface="Arial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/>
                  <a:cs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/>
                  <a:cs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/>
                  <a:cs typeface="Arial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endParaRPr lang="vi-VN" altLang="en-US" sz="2200" dirty="0">
                  <a:latin typeface="Arial"/>
                  <a:cs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sz="22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EF9E6EEB-CDA8-5E45-8565-68E188269E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66700" y="1255889"/>
                <a:ext cx="8686800" cy="5562600"/>
              </a:xfrm>
              <a:blipFill>
                <a:blip r:embed="rId2"/>
                <a:stretch>
                  <a:fillRect l="-1022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821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Bài tập 1 – mã vòng CRC (tt)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A0D0-8961-4B3A-AC5A-0D3ABF460D6F}" type="slidenum">
              <a:rPr lang="vi-VN" altLang="en-US" smtClean="0"/>
              <a:pPr/>
              <a:t>41</a:t>
            </a:fld>
            <a:endParaRPr lang="vi-VN" alt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EF9E6EEB-CDA8-5E45-8565-68E188269EC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66700" y="1255889"/>
            <a:ext cx="8686800" cy="5562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VN" altLang="en-US" sz="2200" b="1" dirty="0">
                <a:solidFill>
                  <a:srgbClr val="0432FF"/>
                </a:solidFill>
                <a:latin typeface="Arial"/>
                <a:cs typeface="Arial"/>
              </a:rPr>
              <a:t>Câu d:</a:t>
            </a:r>
            <a:r>
              <a:rPr lang="en-VN" altLang="en-US" sz="2200" dirty="0">
                <a:latin typeface="Arial"/>
                <a:cs typeface="Arial"/>
              </a:rPr>
              <a:t> Nếu từ mã 1010001 bị nhận sai thành 1000001 thì lỗi sai này có phát hiện được không? </a:t>
            </a:r>
            <a:r>
              <a:rPr lang="en-US" altLang="en-US" sz="2200" dirty="0">
                <a:latin typeface="Arial"/>
                <a:cs typeface="Arial"/>
              </a:rPr>
              <a:t>C</a:t>
            </a:r>
            <a:r>
              <a:rPr lang="en-VN" altLang="en-US" sz="2200" dirty="0">
                <a:latin typeface="Arial"/>
                <a:cs typeface="Arial"/>
              </a:rPr>
              <a:t>ó sửa được không?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VN" altLang="en-US" sz="2200" dirty="0">
                <a:latin typeface="Arial"/>
                <a:cs typeface="Arial"/>
              </a:rPr>
              <a:t>Deadline: 15h45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VN" altLang="en-US" sz="2200" dirty="0">
                <a:latin typeface="Arial"/>
                <a:cs typeface="Arial"/>
              </a:rPr>
              <a:t>Các nhóm nộp file (chụp ảnh bài làm) và trình bày.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en-US" sz="2200" dirty="0">
              <a:latin typeface="Arial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vi-VN" altLang="en-US" sz="2200" b="0" dirty="0">
              <a:latin typeface="Arial"/>
              <a:ea typeface="Cambria Math" panose="02040503050406030204" pitchFamily="18" charset="0"/>
              <a:cs typeface="Arial"/>
              <a:sym typeface="Wingdings" pitchFamily="2" charset="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en-US" sz="2200" dirty="0">
              <a:latin typeface="Arial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vi-VN" alt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8810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FFEB4-809D-D942-97DB-B4F38A44B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03DC62-DD61-904A-95B0-8BF731A8D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</a:t>
            </a:r>
            <a:r>
              <a:rPr lang="en-US"/>
              <a:t>4</a:t>
            </a:r>
            <a:r>
              <a:rPr lang="vi-VN"/>
              <a:t> – Kỹ thuật </a:t>
            </a:r>
            <a:r>
              <a:rPr lang="en-US"/>
              <a:t>mã hóa kênh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865DB-76CF-A243-B9CE-3FCAFB883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1E5848-77FB-1B4D-B7BE-A43ED2C3E43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19200" y="-253499"/>
            <a:ext cx="5867400" cy="704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555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69FAE-7D5D-B84D-B2A9-2731F76F5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7E747-AEED-3942-AEDF-D65CA4482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</a:t>
            </a:r>
            <a:r>
              <a:rPr lang="en-US"/>
              <a:t>4</a:t>
            </a:r>
            <a:r>
              <a:rPr lang="vi-VN"/>
              <a:t> – Kỹ thuật </a:t>
            </a:r>
            <a:r>
              <a:rPr lang="en-US"/>
              <a:t>mã hóa kênh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C6E3C-8631-544A-9E99-4D4789A1F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012C7B-5B97-B446-987E-A3902BA2803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-18098" y="762000"/>
            <a:ext cx="6914198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361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Nội</a:t>
            </a:r>
            <a:r>
              <a:rPr lang="en-US" dirty="0">
                <a:latin typeface="Arial"/>
                <a:cs typeface="Arial"/>
              </a:rPr>
              <a:t> dung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Giới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thiệu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kỹ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thuật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mã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hóa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kênh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Mã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phát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hiện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lỗi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b="1" dirty="0" err="1">
                <a:solidFill>
                  <a:srgbClr val="0432FF"/>
                </a:solidFill>
                <a:latin typeface="Arial"/>
                <a:cs typeface="Arial"/>
              </a:rPr>
              <a:t>Mã</a:t>
            </a:r>
            <a:r>
              <a:rPr lang="en-US" sz="2400" b="1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432FF"/>
                </a:solidFill>
                <a:latin typeface="Arial"/>
                <a:cs typeface="Arial"/>
              </a:rPr>
              <a:t>sửa</a:t>
            </a:r>
            <a:r>
              <a:rPr lang="en-US" sz="2400" b="1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432FF"/>
                </a:solidFill>
                <a:latin typeface="Arial"/>
                <a:cs typeface="Arial"/>
              </a:rPr>
              <a:t>lỗi</a:t>
            </a:r>
            <a:endParaRPr lang="en-US" sz="2400" b="1" dirty="0">
              <a:solidFill>
                <a:srgbClr val="0432FF"/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161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Tính số lượng bit tin và bit kiểm tra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A0D0-8961-4B3A-AC5A-0D3ABF460D6F}" type="slidenum">
              <a:rPr lang="vi-VN" altLang="en-US" smtClean="0"/>
              <a:pPr/>
              <a:t>45</a:t>
            </a:fld>
            <a:endParaRPr lang="vi-V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EF9E6EEB-CDA8-5E45-8565-68E188269ECA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28600" y="1219200"/>
                <a:ext cx="8686800" cy="5562600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en-US" sz="2200" dirty="0">
                    <a:latin typeface="Arial"/>
                    <a:cs typeface="Arial"/>
                  </a:rPr>
                  <a:t>Gọi </a:t>
                </a:r>
                <a:r>
                  <a:rPr lang="en-US" altLang="en-US" sz="2200" dirty="0" err="1">
                    <a:latin typeface="Arial"/>
                    <a:cs typeface="Arial"/>
                  </a:rPr>
                  <a:t>số</a:t>
                </a:r>
                <a:r>
                  <a:rPr lang="en-US" altLang="en-US" sz="2200" dirty="0">
                    <a:latin typeface="Arial"/>
                    <a:cs typeface="Arial"/>
                  </a:rPr>
                  <a:t> bit </a:t>
                </a:r>
                <a:r>
                  <a:rPr lang="en-US" altLang="en-US" sz="2200" dirty="0" err="1">
                    <a:latin typeface="Arial"/>
                    <a:cs typeface="Arial"/>
                  </a:rPr>
                  <a:t>mang</a:t>
                </a:r>
                <a:r>
                  <a:rPr lang="en-US" altLang="en-US" sz="2200" dirty="0">
                    <a:latin typeface="Arial"/>
                    <a:cs typeface="Arial"/>
                  </a:rPr>
                  <a:t> tin </a:t>
                </a:r>
                <a:r>
                  <a:rPr lang="en-US" altLang="en-US" sz="2200" dirty="0" err="1">
                    <a:latin typeface="Arial"/>
                    <a:cs typeface="Arial"/>
                  </a:rPr>
                  <a:t>là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200" i="1" dirty="0">
                        <a:latin typeface="Cambria Math" panose="02040503050406030204" pitchFamily="18" charset="0"/>
                        <a:cs typeface="Arial"/>
                      </a:rPr>
                      <m:t>k</m:t>
                    </m:r>
                  </m:oMath>
                </a14:m>
                <a:r>
                  <a:rPr lang="en-US" altLang="en-US" sz="2200" b="1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>
                    <a:latin typeface="Arial"/>
                    <a:cs typeface="Arial"/>
                    <a:sym typeface="Wingdings"/>
                  </a:rPr>
                  <a:t> </a:t>
                </a:r>
                <a:r>
                  <a:rPr lang="en-US" altLang="en-US" sz="2200" dirty="0" err="1">
                    <a:latin typeface="Arial"/>
                    <a:cs typeface="Arial"/>
                    <a:sym typeface="Wingdings"/>
                  </a:rPr>
                  <a:t>số</a:t>
                </a:r>
                <a:r>
                  <a:rPr lang="en-US" altLang="en-US" sz="2200" dirty="0">
                    <a:latin typeface="Arial"/>
                    <a:cs typeface="Arial"/>
                    <a:sym typeface="Wingdings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  <a:sym typeface="Wingdings"/>
                  </a:rPr>
                  <a:t>từ</a:t>
                </a:r>
                <a:r>
                  <a:rPr lang="en-US" altLang="en-US" sz="2200" dirty="0">
                    <a:latin typeface="Arial"/>
                    <a:cs typeface="Arial"/>
                    <a:sym typeface="Wingdings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  <a:sym typeface="Wingdings"/>
                  </a:rPr>
                  <a:t>mã</a:t>
                </a:r>
                <a:r>
                  <a:rPr lang="en-US" altLang="en-US" sz="2200" dirty="0">
                    <a:latin typeface="Arial"/>
                    <a:cs typeface="Arial"/>
                    <a:sym typeface="Wingdings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  <a:sym typeface="Wingdings"/>
                  </a:rPr>
                  <a:t>mang</a:t>
                </a:r>
                <a:r>
                  <a:rPr lang="en-US" altLang="en-US" sz="2200" dirty="0">
                    <a:latin typeface="Arial"/>
                    <a:cs typeface="Arial"/>
                    <a:sym typeface="Wingdings"/>
                  </a:rPr>
                  <a:t> tin </a:t>
                </a:r>
                <a:r>
                  <a:rPr lang="en-US" altLang="en-US" sz="2200" dirty="0" err="1">
                    <a:latin typeface="Arial"/>
                    <a:cs typeface="Arial"/>
                    <a:sym typeface="Wingdings"/>
                  </a:rPr>
                  <a:t>là</a:t>
                </a:r>
                <a:r>
                  <a:rPr lang="en-US" altLang="en-US" sz="2200" dirty="0">
                    <a:latin typeface="Arial"/>
                    <a:cs typeface="Arial"/>
                    <a:sym typeface="Wingding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i="1" smtClean="0">
                            <a:latin typeface="Cambria Math" panose="02040503050406030204" pitchFamily="18" charset="0"/>
                            <a:cs typeface="Arial"/>
                            <a:sym typeface="Wingdings"/>
                          </a:rPr>
                        </m:ctrlPr>
                      </m:sSupPr>
                      <m:e>
                        <m:r>
                          <a:rPr lang="vi-VN" altLang="en-US" sz="2200" b="0" i="1" smtClean="0">
                            <a:latin typeface="Cambria Math" panose="02040503050406030204" pitchFamily="18" charset="0"/>
                            <a:cs typeface="Arial"/>
                            <a:sym typeface="Wingdings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en-US" sz="2200" i="1">
                            <a:latin typeface="Cambria Math" panose="02040503050406030204" pitchFamily="18" charset="0"/>
                            <a:cs typeface="Arial"/>
                            <a:sym typeface="Wingdings"/>
                          </a:rPr>
                          <m:t>k</m:t>
                        </m:r>
                      </m:sup>
                    </m:sSup>
                  </m:oMath>
                </a14:m>
                <a:endParaRPr lang="en-US" altLang="en-US" sz="2200" b="1" dirty="0">
                  <a:latin typeface="Arial"/>
                  <a:cs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en-US" sz="2200" dirty="0" err="1">
                    <a:latin typeface="Arial"/>
                    <a:cs typeface="Arial"/>
                  </a:rPr>
                  <a:t>Gọi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số</a:t>
                </a:r>
                <a:r>
                  <a:rPr lang="en-US" altLang="en-US" sz="2200" dirty="0">
                    <a:latin typeface="Arial"/>
                    <a:cs typeface="Arial"/>
                  </a:rPr>
                  <a:t> bit </a:t>
                </a:r>
                <a:r>
                  <a:rPr lang="en-US" altLang="en-US" sz="2200" dirty="0" err="1">
                    <a:latin typeface="Arial"/>
                    <a:cs typeface="Arial"/>
                  </a:rPr>
                  <a:t>sau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khi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thêm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200" i="1" dirty="0">
                        <a:latin typeface="Cambria Math" panose="02040503050406030204" pitchFamily="18" charset="0"/>
                        <a:cs typeface="Arial"/>
                      </a:rPr>
                      <m:t>r</m:t>
                    </m:r>
                  </m:oMath>
                </a14:m>
                <a:r>
                  <a:rPr lang="en-US" altLang="en-US" sz="2200" dirty="0">
                    <a:latin typeface="Arial"/>
                    <a:cs typeface="Arial"/>
                  </a:rPr>
                  <a:t> bit </a:t>
                </a:r>
                <a:r>
                  <a:rPr lang="en-US" altLang="en-US" sz="2200" dirty="0" err="1">
                    <a:latin typeface="Arial"/>
                    <a:cs typeface="Arial"/>
                  </a:rPr>
                  <a:t>dư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là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200" i="1" dirty="0">
                        <a:latin typeface="Cambria Math" panose="02040503050406030204" pitchFamily="18" charset="0"/>
                        <a:cs typeface="Arial"/>
                      </a:rPr>
                      <m:t>n</m:t>
                    </m:r>
                    <m:r>
                      <a:rPr lang="vi-VN" altLang="en-US" sz="2200" b="0" i="1" dirty="0" smtClean="0">
                        <a:latin typeface="Cambria Math" panose="02040503050406030204" pitchFamily="18" charset="0"/>
                        <a:cs typeface="Arial"/>
                      </a:rPr>
                      <m:t>= </m:t>
                    </m:r>
                    <m:r>
                      <m:rPr>
                        <m:sty m:val="p"/>
                      </m:rP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k</m:t>
                    </m:r>
                    <m:r>
                      <a:rPr lang="vi-VN" altLang="en-US" sz="2200" b="0" i="1" dirty="0" smtClean="0">
                        <a:latin typeface="Cambria Math" panose="02040503050406030204" pitchFamily="18" charset="0"/>
                        <a:cs typeface="Arial"/>
                      </a:rPr>
                      <m:t>+ </m:t>
                    </m:r>
                    <m:r>
                      <m:rPr>
                        <m:sty m:val="p"/>
                      </m:rPr>
                      <a:rPr lang="vi-VN" altLang="en-US" sz="2200" i="1" dirty="0">
                        <a:latin typeface="Cambria Math" panose="02040503050406030204" pitchFamily="18" charset="0"/>
                        <a:cs typeface="Arial"/>
                      </a:rPr>
                      <m:t>r</m:t>
                    </m:r>
                  </m:oMath>
                </a14:m>
                <a:r>
                  <a:rPr lang="en-US" altLang="en-US" sz="2200" b="1" dirty="0">
                    <a:latin typeface="Arial"/>
                    <a:cs typeface="Arial"/>
                  </a:rPr>
                  <a:t> </a:t>
                </a:r>
                <a:r>
                  <a:rPr lang="en-US" altLang="en-US" sz="2200" b="1" dirty="0">
                    <a:latin typeface="Arial"/>
                    <a:cs typeface="Arial"/>
                    <a:sym typeface="Wingdings"/>
                  </a:rPr>
                  <a:t> </a:t>
                </a:r>
                <a:r>
                  <a:rPr lang="en-US" altLang="en-US" sz="2200" dirty="0" err="1">
                    <a:latin typeface="Arial"/>
                    <a:cs typeface="Arial"/>
                    <a:sym typeface="Wingdings"/>
                  </a:rPr>
                  <a:t>số</a:t>
                </a:r>
                <a:r>
                  <a:rPr lang="en-US" altLang="en-US" sz="2200" dirty="0">
                    <a:latin typeface="Arial"/>
                    <a:cs typeface="Arial"/>
                    <a:sym typeface="Wingdings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  <a:sym typeface="Wingdings"/>
                  </a:rPr>
                  <a:t>từ</a:t>
                </a:r>
                <a:r>
                  <a:rPr lang="en-US" altLang="en-US" sz="2200" dirty="0">
                    <a:latin typeface="Arial"/>
                    <a:cs typeface="Arial"/>
                    <a:sym typeface="Wingdings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  <a:sym typeface="Wingdings"/>
                  </a:rPr>
                  <a:t>mã</a:t>
                </a:r>
                <a:r>
                  <a:rPr lang="en-US" altLang="en-US" sz="2200" dirty="0">
                    <a:latin typeface="Arial"/>
                    <a:cs typeface="Arial"/>
                    <a:sym typeface="Wingdings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  <a:sym typeface="Wingdings"/>
                  </a:rPr>
                  <a:t>tổng</a:t>
                </a:r>
                <a:r>
                  <a:rPr lang="en-US" altLang="en-US" sz="2200" dirty="0">
                    <a:latin typeface="Arial"/>
                    <a:cs typeface="Arial"/>
                    <a:sym typeface="Wingdings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  <a:sym typeface="Wingdings"/>
                  </a:rPr>
                  <a:t>cộng</a:t>
                </a:r>
                <a:r>
                  <a:rPr lang="en-US" altLang="en-US" sz="2200" dirty="0">
                    <a:latin typeface="Arial"/>
                    <a:cs typeface="Arial"/>
                    <a:sym typeface="Wingdings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  <a:sym typeface="Wingdings"/>
                  </a:rPr>
                  <a:t>có</a:t>
                </a:r>
                <a:r>
                  <a:rPr lang="en-US" altLang="en-US" sz="2200" dirty="0">
                    <a:latin typeface="Arial"/>
                    <a:cs typeface="Arial"/>
                    <a:sym typeface="Wingdings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  <a:sym typeface="Wingdings"/>
                  </a:rPr>
                  <a:t>thể</a:t>
                </a:r>
                <a:r>
                  <a:rPr lang="en-US" altLang="en-US" sz="2200" dirty="0">
                    <a:latin typeface="Arial"/>
                    <a:cs typeface="Arial"/>
                    <a:sym typeface="Wingdings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  <a:sym typeface="Wingdings"/>
                  </a:rPr>
                  <a:t>có</a:t>
                </a:r>
                <a:r>
                  <a:rPr lang="en-US" altLang="en-US" sz="2200" dirty="0">
                    <a:latin typeface="Arial"/>
                    <a:cs typeface="Arial"/>
                    <a:sym typeface="Wingdings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  <a:sym typeface="Wingdings"/>
                  </a:rPr>
                  <a:t>là</a:t>
                </a:r>
                <a:r>
                  <a:rPr lang="en-US" altLang="en-US" sz="2200" dirty="0">
                    <a:latin typeface="Arial"/>
                    <a:cs typeface="Arial"/>
                    <a:sym typeface="Wingding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i="1" smtClean="0">
                            <a:latin typeface="Cambria Math" panose="02040503050406030204" pitchFamily="18" charset="0"/>
                            <a:cs typeface="Arial"/>
                            <a:sym typeface="Wingdings"/>
                          </a:rPr>
                        </m:ctrlPr>
                      </m:sSupPr>
                      <m:e>
                        <m:r>
                          <a:rPr lang="vi-VN" altLang="en-US" sz="2200" b="0" i="1" smtClean="0">
                            <a:latin typeface="Cambria Math" panose="02040503050406030204" pitchFamily="18" charset="0"/>
                            <a:cs typeface="Arial"/>
                            <a:sym typeface="Wingdings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en-US" sz="2200" i="1">
                            <a:latin typeface="Cambria Math" panose="02040503050406030204" pitchFamily="18" charset="0"/>
                            <a:cs typeface="Arial"/>
                            <a:sym typeface="Wingdings"/>
                          </a:rPr>
                          <m:t>n</m:t>
                        </m:r>
                      </m:sup>
                    </m:sSup>
                  </m:oMath>
                </a14:m>
                <a:endParaRPr lang="en-US" altLang="en-US" sz="2200" b="1" baseline="30000" dirty="0">
                  <a:latin typeface="Arial"/>
                  <a:cs typeface="Arial"/>
                  <a:sym typeface="Wingdings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en-US" sz="2200" dirty="0" err="1">
                    <a:latin typeface="Arial"/>
                    <a:cs typeface="Arial"/>
                  </a:rPr>
                  <a:t>Số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trường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hợp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không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sử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dụng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là</a:t>
                </a:r>
                <a:r>
                  <a:rPr lang="en-US" altLang="en-US" sz="2200" dirty="0">
                    <a:latin typeface="Arial"/>
                    <a:cs typeface="Arial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alt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vi-VN" alt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alt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n</m:t>
                        </m:r>
                      </m:sup>
                    </m:sSup>
                    <m:r>
                      <a:rPr lang="vi-VN" alt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− </m:t>
                    </m:r>
                    <m:sSup>
                      <m:sSupPr>
                        <m:ctrlPr>
                          <a:rPr lang="vi-VN" altLang="en-US" sz="22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vi-VN" altLang="en-US" sz="2200" i="1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altLang="en-US" sz="2200" i="1">
                            <a:latin typeface="Cambria Math" panose="02040503050406030204" pitchFamily="18" charset="0"/>
                            <a:cs typeface="Arial"/>
                          </a:rPr>
                          <m:t>k</m:t>
                        </m:r>
                      </m:sup>
                    </m:sSup>
                  </m:oMath>
                </a14:m>
                <a:endParaRPr lang="en-US" altLang="en-US" sz="2200" dirty="0">
                  <a:latin typeface="Arial"/>
                  <a:cs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en-US" sz="2200" dirty="0" err="1">
                    <a:latin typeface="Arial"/>
                    <a:cs typeface="Arial"/>
                  </a:rPr>
                  <a:t>Số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trường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hợp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sai</a:t>
                </a:r>
                <a:r>
                  <a:rPr lang="en-US" altLang="en-US" sz="2200" dirty="0">
                    <a:latin typeface="Arial"/>
                    <a:cs typeface="Arial"/>
                  </a:rPr>
                  <a:t> 1 </a:t>
                </a:r>
                <a:r>
                  <a:rPr lang="en-US" altLang="en-US" sz="2200" dirty="0" err="1">
                    <a:latin typeface="Arial"/>
                    <a:cs typeface="Arial"/>
                  </a:rPr>
                  <a:t>lỗi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đối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với</a:t>
                </a:r>
                <a:r>
                  <a:rPr lang="en-US" altLang="en-US" sz="2200" dirty="0">
                    <a:latin typeface="Arial"/>
                    <a:cs typeface="Arial"/>
                  </a:rPr>
                  <a:t> 1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từ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mã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là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200" i="1" dirty="0">
                        <a:latin typeface="Cambria Math" panose="02040503050406030204" pitchFamily="18" charset="0"/>
                        <a:cs typeface="Arial"/>
                      </a:rPr>
                      <m:t>n</m:t>
                    </m:r>
                  </m:oMath>
                </a14:m>
                <a:r>
                  <a:rPr lang="en-US" altLang="en-US" sz="2200" b="1" dirty="0">
                    <a:latin typeface="Arial"/>
                    <a:cs typeface="Arial"/>
                  </a:rPr>
                  <a:t> </a:t>
                </a:r>
                <a:r>
                  <a:rPr lang="en-US" altLang="en-US" sz="2200" b="1" dirty="0">
                    <a:latin typeface="Arial"/>
                    <a:cs typeface="Arial"/>
                    <a:sym typeface="Wingdings" pitchFamily="2" charset="2"/>
                  </a:rPr>
                  <a:t> </a:t>
                </a:r>
                <a:r>
                  <a:rPr lang="en-US" altLang="en-US" sz="2200" dirty="0" err="1">
                    <a:latin typeface="Arial"/>
                    <a:cs typeface="Arial"/>
                    <a:sym typeface="Wingdings" pitchFamily="2" charset="2"/>
                  </a:rPr>
                  <a:t>tổng</a:t>
                </a:r>
                <a:r>
                  <a:rPr lang="en-US" altLang="en-US" sz="2200" dirty="0">
                    <a:latin typeface="Arial"/>
                    <a:cs typeface="Arial"/>
                    <a:sym typeface="Wingdings" pitchFamily="2" charset="2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  <a:sym typeface="Wingdings" pitchFamily="2" charset="2"/>
                  </a:rPr>
                  <a:t>cộng</a:t>
                </a:r>
                <a:r>
                  <a:rPr lang="en-US" altLang="en-US" sz="2200" dirty="0">
                    <a:latin typeface="Arial"/>
                    <a:cs typeface="Arial"/>
                    <a:sym typeface="Wingdings" pitchFamily="2" charset="2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  <a:sym typeface="Wingdings" pitchFamily="2" charset="2"/>
                  </a:rPr>
                  <a:t>là</a:t>
                </a:r>
                <a:r>
                  <a:rPr lang="en-US" altLang="en-US" sz="2200" dirty="0">
                    <a:latin typeface="Arial"/>
                    <a:cs typeface="Arial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200" i="1" dirty="0">
                        <a:latin typeface="Cambria Math" panose="02040503050406030204" pitchFamily="18" charset="0"/>
                        <a:cs typeface="Arial"/>
                        <a:sym typeface="Wingdings" pitchFamily="2" charset="2"/>
                      </a:rPr>
                      <m:t>n</m:t>
                    </m:r>
                    <m:r>
                      <a:rPr lang="vi-VN" altLang="en-US" sz="2200" b="0" i="1" dirty="0" smtClean="0">
                        <a:latin typeface="Cambria Math" panose="02040503050406030204" pitchFamily="18" charset="0"/>
                        <a:cs typeface="Arial"/>
                        <a:sym typeface="Wingdings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vi-VN" altLang="en-US" sz="2200" i="1" dirty="0">
                        <a:latin typeface="Cambria Math" panose="02040503050406030204" pitchFamily="18" charset="0"/>
                        <a:cs typeface="Arial"/>
                        <a:sym typeface="Wingdings" pitchFamily="2" charset="2"/>
                      </a:rPr>
                      <m:t>x</m:t>
                    </m:r>
                    <m:r>
                      <a:rPr lang="vi-VN" altLang="en-US" sz="2200" b="0" i="1" dirty="0" smtClean="0">
                        <a:latin typeface="Cambria Math" panose="02040503050406030204" pitchFamily="18" charset="0"/>
                        <a:cs typeface="Arial"/>
                        <a:sym typeface="Wingdings" pitchFamily="2" charset="2"/>
                      </a:rPr>
                      <m:t> </m:t>
                    </m:r>
                    <m:sSup>
                      <m:sSupPr>
                        <m:ctrlP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vi-VN" altLang="en-US" sz="2200" b="0" i="1" dirty="0" smtClean="0">
                            <a:latin typeface="Cambria Math" panose="02040503050406030204" pitchFamily="18" charset="0"/>
                            <a:cs typeface="Arial"/>
                            <a:sym typeface="Wingdings" pitchFamily="2" charset="2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altLang="en-US" sz="2200" i="1" dirty="0">
                            <a:latin typeface="Cambria Math" panose="02040503050406030204" pitchFamily="18" charset="0"/>
                            <a:cs typeface="Arial"/>
                            <a:sym typeface="Wingdings" pitchFamily="2" charset="2"/>
                          </a:rPr>
                          <m:t>k</m:t>
                        </m:r>
                      </m:sup>
                    </m:sSup>
                  </m:oMath>
                </a14:m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trường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hợp</a:t>
                </a:r>
                <a:endParaRPr lang="en-US" altLang="en-US" sz="2200" dirty="0">
                  <a:latin typeface="Arial"/>
                  <a:cs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en-US" sz="2200" dirty="0" err="1">
                    <a:latin typeface="Arial"/>
                    <a:cs typeface="Arial"/>
                  </a:rPr>
                  <a:t>Để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có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thể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phát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hiện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và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sửa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hết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các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lỗi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trên</a:t>
                </a:r>
                <a:r>
                  <a:rPr lang="en-US" altLang="en-US" sz="2200" dirty="0">
                    <a:latin typeface="Arial"/>
                    <a:cs typeface="Arial"/>
                  </a:rPr>
                  <a:t>, </a:t>
                </a:r>
                <a:r>
                  <a:rPr lang="en-US" altLang="en-US" sz="2200" dirty="0" err="1">
                    <a:latin typeface="Arial"/>
                    <a:cs typeface="Arial"/>
                  </a:rPr>
                  <a:t>yêu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cầu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tất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cả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các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trường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hợp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lỗi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phải</a:t>
                </a:r>
                <a:r>
                  <a:rPr lang="en-US" altLang="en-US" sz="2200" dirty="0">
                    <a:latin typeface="Arial"/>
                    <a:cs typeface="Arial"/>
                  </a:rPr>
                  <a:t> “</a:t>
                </a:r>
                <a:r>
                  <a:rPr lang="en-US" altLang="en-US" sz="2200" dirty="0" err="1">
                    <a:latin typeface="Arial"/>
                    <a:cs typeface="Arial"/>
                  </a:rPr>
                  <a:t>không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được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sử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dụng</a:t>
                </a:r>
                <a:r>
                  <a:rPr lang="en-US" altLang="en-US" sz="2200" dirty="0">
                    <a:latin typeface="Arial"/>
                    <a:cs typeface="Arial"/>
                  </a:rPr>
                  <a:t>” </a:t>
                </a:r>
                <a:r>
                  <a:rPr lang="en-US" altLang="en-US" sz="2200" dirty="0" err="1">
                    <a:latin typeface="Arial"/>
                    <a:cs typeface="Arial"/>
                  </a:rPr>
                  <a:t>và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phải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khác</a:t>
                </a:r>
                <a:r>
                  <a:rPr lang="en-US" altLang="en-US" sz="2200" dirty="0">
                    <a:latin typeface="Arial"/>
                    <a:cs typeface="Arial"/>
                  </a:rPr>
                  <a:t> </a:t>
                </a:r>
                <a:r>
                  <a:rPr lang="en-US" altLang="en-US" sz="2200" dirty="0" err="1">
                    <a:latin typeface="Arial"/>
                    <a:cs typeface="Arial"/>
                  </a:rPr>
                  <a:t>nhau</a:t>
                </a:r>
                <a:r>
                  <a:rPr lang="en-US" altLang="en-US" sz="2200" dirty="0">
                    <a:latin typeface="Arial"/>
                    <a:cs typeface="Arial"/>
                  </a:rPr>
                  <a:t>: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altLang="en-US" sz="2200" b="0" i="1" smtClean="0">
                          <a:latin typeface="Cambria Math" panose="02040503050406030204" pitchFamily="18" charset="0"/>
                          <a:cs typeface="Arial"/>
                        </a:rPr>
                        <m:t>𝑛</m:t>
                      </m:r>
                      <m:r>
                        <a:rPr lang="vi-VN" altLang="en-US" sz="2200" b="0" i="1" smtClean="0">
                          <a:latin typeface="Cambria Math" panose="02040503050406030204" pitchFamily="18" charset="0"/>
                          <a:cs typeface="Arial"/>
                        </a:rPr>
                        <m:t> </m:t>
                      </m:r>
                      <m:sSup>
                        <m:sSupPr>
                          <m:ctrlPr>
                            <a:rPr lang="vi-VN" altLang="en-US" sz="22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vi-VN" altLang="en-US" sz="2200" b="0" i="1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vi-VN" altLang="en-US" sz="2200" i="1">
                              <a:latin typeface="Cambria Math" panose="02040503050406030204" pitchFamily="18" charset="0"/>
                              <a:cs typeface="Arial"/>
                            </a:rPr>
                            <m:t>k</m:t>
                          </m:r>
                        </m:sup>
                      </m:sSup>
                      <m:r>
                        <a:rPr lang="vi-VN" altLang="en-US" sz="2200" b="0" i="1" smtClean="0">
                          <a:latin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a:rPr lang="vi-VN" alt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≤ </m:t>
                      </m:r>
                      <m:sSup>
                        <m:sSupPr>
                          <m:ctrlPr>
                            <a:rPr lang="vi-VN" alt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vi-VN" alt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vi-VN" alt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n</m:t>
                          </m:r>
                        </m:sup>
                      </m:sSup>
                      <m:r>
                        <a:rPr lang="vi-VN" alt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− </m:t>
                      </m:r>
                      <m:sSup>
                        <m:sSupPr>
                          <m:ctrlPr>
                            <a:rPr lang="vi-VN" altLang="en-US" sz="2200" i="1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vi-VN" altLang="en-US" sz="2200" i="1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vi-VN" altLang="en-US" sz="2200" i="1">
                              <a:latin typeface="Cambria Math" panose="02040503050406030204" pitchFamily="18" charset="0"/>
                              <a:cs typeface="Arial"/>
                            </a:rPr>
                            <m:t>k</m:t>
                          </m:r>
                        </m:sup>
                      </m:sSup>
                      <m:r>
                        <a:rPr lang="vi-VN" altLang="en-US" sz="2200" i="1">
                          <a:latin typeface="Cambria Math" panose="02040503050406030204" pitchFamily="18" charset="0"/>
                          <a:cs typeface="Arial"/>
                        </a:rPr>
                        <m:t> </m:t>
                      </m:r>
                    </m:oMath>
                  </m:oMathPara>
                </a14:m>
                <a:endParaRPr lang="vi-VN" altLang="en-US" sz="2200" dirty="0">
                  <a:latin typeface="Arial"/>
                  <a:cs typeface="Arial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altLang="en-US" sz="2200" i="1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vi-VN" altLang="en-US" sz="2200" i="1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vi-VN" altLang="en-US" sz="2200" i="1">
                              <a:latin typeface="Cambria Math" panose="02040503050406030204" pitchFamily="18" charset="0"/>
                              <a:cs typeface="Arial"/>
                            </a:rPr>
                            <m:t>k</m:t>
                          </m:r>
                        </m:sup>
                      </m:sSup>
                      <m:r>
                        <a:rPr lang="vi-VN" altLang="en-US" sz="2200" i="1">
                          <a:latin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a:rPr lang="vi-VN" alt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≤</m:t>
                      </m:r>
                      <m:f>
                        <m:fPr>
                          <m:ctrlPr>
                            <a:rPr lang="vi-VN" alt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vi-VN" altLang="en-US" sz="2200" i="1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pPr>
                            <m:e>
                              <m:r>
                                <a:rPr lang="vi-VN" altLang="en-US" sz="2200" i="1">
                                  <a:latin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vi-VN" altLang="en-US" sz="2200" i="1">
                                  <a:latin typeface="Cambria Math" panose="02040503050406030204" pitchFamily="18" charset="0"/>
                                  <a:cs typeface="Arial"/>
                                </a:rPr>
                                <m:t>n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vi-VN" alt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n</m:t>
                          </m:r>
                          <m:r>
                            <a:rPr lang="vi-VN" alt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vi-VN" altLang="en-US" sz="2200" dirty="0">
                  <a:latin typeface="Arial"/>
                  <a:cs typeface="Arial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endParaRPr lang="vi-VN" altLang="en-US" sz="2200" dirty="0">
                  <a:latin typeface="Arial"/>
                  <a:cs typeface="Arial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endParaRPr lang="vi-VN" altLang="en-US" sz="2200" dirty="0">
                  <a:latin typeface="Arial"/>
                  <a:cs typeface="Arial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sz="22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EF9E6EEB-CDA8-5E45-8565-68E188269E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28600" y="1219200"/>
                <a:ext cx="8686800" cy="5562600"/>
              </a:xfrm>
              <a:blipFill>
                <a:blip r:embed="rId2"/>
                <a:stretch>
                  <a:fillRect r="-584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5580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B7099-959F-4C4C-A6A7-4DABA1079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B3E4801-6956-C944-ACF8-C4FB614EAE4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0" y="1219200"/>
            <a:ext cx="8686800" cy="5562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vi-VN" altLang="en-US" sz="2200" dirty="0">
              <a:latin typeface="Arial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vi-VN" alt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sz="2200" dirty="0">
              <a:latin typeface="Arial"/>
              <a:cs typeface="Arial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26021E6-C9DA-7F4D-8DD4-0B9C64722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581770"/>
              </p:ext>
            </p:extLst>
          </p:nvPr>
        </p:nvGraphicFramePr>
        <p:xfrm>
          <a:off x="1524000" y="1397000"/>
          <a:ext cx="678180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1441475154"/>
                    </a:ext>
                  </a:extLst>
                </a:gridCol>
                <a:gridCol w="2260600">
                  <a:extLst>
                    <a:ext uri="{9D8B030D-6E8A-4147-A177-3AD203B41FA5}">
                      <a16:colId xmlns:a16="http://schemas.microsoft.com/office/drawing/2014/main" val="182073009"/>
                    </a:ext>
                  </a:extLst>
                </a:gridCol>
                <a:gridCol w="2260600">
                  <a:extLst>
                    <a:ext uri="{9D8B030D-6E8A-4147-A177-3AD203B41FA5}">
                      <a16:colId xmlns:a16="http://schemas.microsoft.com/office/drawing/2014/main" val="42471349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VN" sz="2200" dirty="0"/>
                        <a:t>Số bit tin 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200" dirty="0"/>
                        <a:t>Số bit dư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</a:t>
                      </a:r>
                      <a:r>
                        <a:rPr lang="en-VN" sz="2200" dirty="0"/>
                        <a:t>ố bit tổng cộng</a:t>
                      </a:r>
                    </a:p>
                    <a:p>
                      <a:pPr algn="ctr"/>
                      <a:r>
                        <a:rPr lang="en-VN" sz="2200" dirty="0"/>
                        <a:t>n = k +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22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765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558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535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2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35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2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16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2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58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2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326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9825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Biểu diễn mã bằng ma trận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A0D0-8961-4B3A-AC5A-0D3ABF460D6F}" type="slidenum">
              <a:rPr lang="vi-VN" altLang="en-US" smtClean="0"/>
              <a:pPr/>
              <a:t>47</a:t>
            </a:fld>
            <a:endParaRPr lang="vi-V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B70535-4C09-3043-A387-731BDA2CE35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89278" y="1219200"/>
            <a:ext cx="8686800" cy="1828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 err="1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</a:t>
            </a:r>
            <a:r>
              <a:rPr lang="en-US" sz="22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</a:t>
            </a:r>
            <a:r>
              <a:rPr lang="en-US" sz="22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1: </a:t>
            </a:r>
            <a:endParaRPr lang="en-VN" sz="2200" b="1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VN" sz="2200" dirty="0">
                <a:latin typeface="Arial" panose="020B0604020202020204" pitchFamily="34" charset="0"/>
                <a:cs typeface="Arial" panose="020B0604020202020204" pitchFamily="34" charset="0"/>
              </a:rPr>
              <a:t>Biểu diễn từ mã mang tin 101 bằng vector: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VN" sz="2200" dirty="0">
                <a:latin typeface="Arial" panose="020B0604020202020204" pitchFamily="34" charset="0"/>
                <a:cs typeface="Arial" panose="020B0604020202020204" pitchFamily="34" charset="0"/>
              </a:rPr>
              <a:t>Biểu diễn từ mã kiểm tra lỗi parity 1010 bằng vector: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446650-352F-5C49-872D-B7E1F6883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905000"/>
            <a:ext cx="1334279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EF2E94-1A48-0147-84C0-6398CA36F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991556"/>
            <a:ext cx="1389529" cy="457200"/>
          </a:xfrm>
          <a:prstGeom prst="rect">
            <a:avLst/>
          </a:prstGeom>
        </p:spPr>
      </p:pic>
      <p:pic>
        <p:nvPicPr>
          <p:cNvPr id="8" name="Picture 44">
            <a:extLst>
              <a:ext uri="{FF2B5EF4-FFF2-40B4-BE49-F238E27FC236}">
                <a16:creationId xmlns:a16="http://schemas.microsoft.com/office/drawing/2014/main" id="{1EBD58C3-0A90-C04B-9EA3-92EEDADF2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561644"/>
            <a:ext cx="2362200" cy="19288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97B66F6-E57E-6A48-9D42-4358D5AAF8AC}"/>
              </a:ext>
            </a:extLst>
          </p:cNvPr>
          <p:cNvSpPr txBox="1">
            <a:spLocks/>
          </p:cNvSpPr>
          <p:nvPr/>
        </p:nvSpPr>
        <p:spPr>
          <a:xfrm>
            <a:off x="1371600" y="4175300"/>
            <a:ext cx="8686800" cy="1828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rgbClr val="2909AF"/>
              </a:buClr>
              <a:buSzPct val="60000"/>
              <a:buFont typeface="Wingdings" pitchFamily="2" charset="2"/>
              <a:buChar char="q"/>
              <a:defRPr kumimoji="0" sz="2000" b="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rgbClr val="2909AF"/>
              </a:buClr>
              <a:buSzPct val="100000"/>
              <a:buFont typeface="Wingdings" pitchFamily="2" charset="2"/>
              <a:buChar char="§"/>
              <a:defRPr kumimoji="0" sz="19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rgbClr val="2909AF"/>
              </a:buClr>
              <a:buSzPct val="75000"/>
              <a:buFont typeface="Courier New" pitchFamily="49" charset="0"/>
              <a:buChar char="o"/>
              <a:defRPr kumimoji="0"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75000"/>
              <a:buFont typeface="Times New Roman" pitchFamily="18" charset="0"/>
              <a:buChar char="+"/>
              <a:defRPr kumimoji="0" sz="17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65000"/>
              <a:buFont typeface="Arial" pitchFamily="34" charset="0"/>
              <a:buChar char="•"/>
              <a:defRPr kumimoji="0"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VN" sz="2200" dirty="0">
                <a:latin typeface="Arial" panose="020B0604020202020204" pitchFamily="34" charset="0"/>
                <a:cs typeface="Arial" panose="020B0604020202020204" pitchFamily="34" charset="0"/>
              </a:rPr>
              <a:t> = [1011]</a:t>
            </a:r>
          </a:p>
          <a:p>
            <a:pPr marL="0" indent="0">
              <a:lnSpc>
                <a:spcPct val="150000"/>
              </a:lnSpc>
              <a:buNone/>
            </a:pPr>
            <a:endParaRPr lang="en-V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VN" sz="2200" dirty="0">
                <a:latin typeface="Arial" panose="020B0604020202020204" pitchFamily="34" charset="0"/>
                <a:cs typeface="Arial" panose="020B0604020202020204" pitchFamily="34" charset="0"/>
              </a:rPr>
              <a:t>Tính m x G = [1011100]</a:t>
            </a:r>
          </a:p>
          <a:p>
            <a:pPr marL="0" indent="0">
              <a:lnSpc>
                <a:spcPct val="150000"/>
              </a:lnSpc>
              <a:buNone/>
            </a:pPr>
            <a:endParaRPr lang="en-VN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007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Biểu diễn mã bằng ma trận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A0D0-8961-4B3A-AC5A-0D3ABF460D6F}" type="slidenum">
              <a:rPr lang="vi-VN" altLang="en-US" smtClean="0"/>
              <a:pPr/>
              <a:t>48</a:t>
            </a:fld>
            <a:endParaRPr lang="vi-VN" alt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48E786E-B5DC-2440-8D83-481BC62B665E}"/>
              </a:ext>
            </a:extLst>
          </p:cNvPr>
          <p:cNvSpPr txBox="1">
            <a:spLocks/>
          </p:cNvSpPr>
          <p:nvPr/>
        </p:nvSpPr>
        <p:spPr>
          <a:xfrm>
            <a:off x="266700" y="1143000"/>
            <a:ext cx="8686800" cy="1752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rgbClr val="2909AF"/>
              </a:buClr>
              <a:buSzPct val="60000"/>
              <a:buFont typeface="Wingdings" pitchFamily="2" charset="2"/>
              <a:buChar char="q"/>
              <a:defRPr kumimoji="0" sz="2000" b="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rgbClr val="2909AF"/>
              </a:buClr>
              <a:buSzPct val="100000"/>
              <a:buFont typeface="Wingdings" pitchFamily="2" charset="2"/>
              <a:buChar char="§"/>
              <a:defRPr kumimoji="0" sz="19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rgbClr val="2909AF"/>
              </a:buClr>
              <a:buSzPct val="75000"/>
              <a:buFont typeface="Courier New" pitchFamily="49" charset="0"/>
              <a:buChar char="o"/>
              <a:defRPr kumimoji="0"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75000"/>
              <a:buFont typeface="Times New Roman" pitchFamily="18" charset="0"/>
              <a:buChar char="+"/>
              <a:defRPr kumimoji="0" sz="17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65000"/>
              <a:buFont typeface="Arial" pitchFamily="34" charset="0"/>
              <a:buChar char="•"/>
              <a:defRPr kumimoji="0"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1" dirty="0" err="1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</a:t>
            </a:r>
            <a:r>
              <a:rPr lang="en-US" sz="22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</a:t>
            </a:r>
            <a:r>
              <a:rPr lang="en-US" sz="22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2: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ma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trận</a:t>
            </a:r>
            <a:endParaRPr lang="en-V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VN" sz="2200" dirty="0">
                <a:latin typeface="Arial" panose="020B0604020202020204" pitchFamily="34" charset="0"/>
                <a:cs typeface="Arial" panose="020B0604020202020204" pitchFamily="34" charset="0"/>
              </a:rPr>
              <a:t>Ma trận sinh G là ma trận dùng để tạo ra từ mã kiểm tra lỗi từ từ mã mang tin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2115BA-0035-614B-A04B-A42007C6F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730869"/>
            <a:ext cx="984250" cy="4507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0DC476-46A8-FB4C-A4C1-1C591BB0E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633" y="2743200"/>
            <a:ext cx="652436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36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Nhắc lại mã khối tuyến tính (linear block code)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A0D0-8961-4B3A-AC5A-0D3ABF460D6F}" type="slidenum">
              <a:rPr lang="vi-VN" altLang="en-US" smtClean="0"/>
              <a:pPr/>
              <a:t>49</a:t>
            </a:fld>
            <a:endParaRPr lang="vi-V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B70535-4C09-3043-A387-731BDA2CE35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89278" y="1371600"/>
            <a:ext cx="8686800" cy="5105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VN" sz="2200" dirty="0">
                <a:latin typeface="Arial" panose="020B0604020202020204" pitchFamily="34" charset="0"/>
                <a:cs typeface="Arial" panose="020B0604020202020204" pitchFamily="34" charset="0"/>
              </a:rPr>
              <a:t>à mã sửa lỗi</a:t>
            </a:r>
          </a:p>
          <a:p>
            <a:pPr>
              <a:lnSpc>
                <a:spcPct val="150000"/>
              </a:lnSpc>
            </a:pPr>
            <a:r>
              <a:rPr lang="en-VN" sz="2200" dirty="0">
                <a:latin typeface="Arial" panose="020B0604020202020204" pitchFamily="34" charset="0"/>
                <a:cs typeface="Arial" panose="020B0604020202020204" pitchFamily="34" charset="0"/>
              </a:rPr>
              <a:t>Bit tin được kết hợp tuyến tính với bit kiểm tra để tạo ra từ mã tuyến tính</a:t>
            </a:r>
          </a:p>
          <a:p>
            <a:pPr>
              <a:lnSpc>
                <a:spcPct val="150000"/>
              </a:lnSpc>
            </a:pPr>
            <a:endParaRPr lang="en-VN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155F86-AC1B-F74F-986A-4362EFEF0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429000"/>
            <a:ext cx="5467350" cy="171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82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Arial"/>
                <a:cs typeface="Arial"/>
              </a:rPr>
              <a:t>Khả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năng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hiện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sửa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lỗi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mã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khối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915400" cy="51054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ct val="40000"/>
              </a:spcBef>
            </a:pPr>
            <a:r>
              <a:rPr lang="en-US" altLang="en-US" sz="2200" dirty="0" err="1">
                <a:latin typeface="Arial"/>
                <a:cs typeface="Arial"/>
              </a:rPr>
              <a:t>Khoảng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cách</a:t>
            </a:r>
            <a:r>
              <a:rPr lang="en-US" altLang="en-US" sz="2200" dirty="0">
                <a:latin typeface="Arial"/>
                <a:cs typeface="Arial"/>
              </a:rPr>
              <a:t> Hamming </a:t>
            </a:r>
            <a:r>
              <a:rPr lang="en-US" altLang="en-US" sz="2200" dirty="0" err="1">
                <a:latin typeface="Arial"/>
                <a:cs typeface="Arial"/>
              </a:rPr>
              <a:t>giữa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các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từ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trong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một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bộ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 </a:t>
            </a:r>
            <a:r>
              <a:rPr lang="en-US" altLang="en-US" sz="2200" dirty="0" err="1">
                <a:latin typeface="Arial"/>
                <a:cs typeface="Arial"/>
              </a:rPr>
              <a:t>liên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quan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đến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khả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năng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phát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hiện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sửa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của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bộ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đó</a:t>
            </a:r>
            <a:r>
              <a:rPr lang="en-US" altLang="en-US" sz="2200" dirty="0">
                <a:latin typeface="Arial"/>
                <a:cs typeface="Arial"/>
              </a:rPr>
              <a:t>: </a:t>
            </a:r>
          </a:p>
          <a:p>
            <a:pPr marL="0" indent="1255713">
              <a:lnSpc>
                <a:spcPct val="150000"/>
              </a:lnSpc>
              <a:spcBef>
                <a:spcPct val="40000"/>
              </a:spcBef>
              <a:buNone/>
            </a:pPr>
            <a:endParaRPr lang="en-US" altLang="en-US" sz="2200" b="1" dirty="0">
              <a:latin typeface="Arial"/>
              <a:cs typeface="Arial"/>
            </a:endParaRPr>
          </a:p>
          <a:p>
            <a:pPr marL="0" indent="2232025">
              <a:lnSpc>
                <a:spcPct val="150000"/>
              </a:lnSpc>
              <a:spcBef>
                <a:spcPct val="40000"/>
              </a:spcBef>
              <a:buNone/>
            </a:pPr>
            <a:endParaRPr lang="en-US" altLang="en-US" sz="2200" b="1" dirty="0">
              <a:latin typeface="Arial"/>
              <a:cs typeface="Arial"/>
            </a:endParaRPr>
          </a:p>
          <a:p>
            <a:pPr marL="0" indent="2232025">
              <a:lnSpc>
                <a:spcPct val="150000"/>
              </a:lnSpc>
              <a:spcBef>
                <a:spcPct val="40000"/>
              </a:spcBef>
              <a:buNone/>
            </a:pPr>
            <a:r>
              <a:rPr lang="en-US" altLang="en-US" sz="2200" b="1" dirty="0">
                <a:latin typeface="Arial"/>
                <a:cs typeface="Arial"/>
              </a:rPr>
              <a:t>d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khoảng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cách</a:t>
            </a:r>
            <a:r>
              <a:rPr lang="en-US" altLang="en-US" sz="2200" dirty="0">
                <a:latin typeface="Arial"/>
                <a:cs typeface="Arial"/>
              </a:rPr>
              <a:t> Hamming</a:t>
            </a:r>
          </a:p>
          <a:p>
            <a:pPr marL="0" indent="2232025">
              <a:lnSpc>
                <a:spcPct val="150000"/>
              </a:lnSpc>
              <a:spcBef>
                <a:spcPct val="40000"/>
              </a:spcBef>
              <a:buNone/>
            </a:pPr>
            <a:r>
              <a:rPr lang="en-US" altLang="en-US" sz="2200" b="1" dirty="0">
                <a:latin typeface="Arial"/>
                <a:cs typeface="Arial"/>
              </a:rPr>
              <a:t>r </a:t>
            </a:r>
            <a:r>
              <a:rPr lang="en-US" altLang="en-US" sz="2200" dirty="0" err="1">
                <a:latin typeface="Arial"/>
                <a:cs typeface="Arial"/>
              </a:rPr>
              <a:t>là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số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phát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hiện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được</a:t>
            </a:r>
            <a:endParaRPr lang="en-US" altLang="en-US" sz="2200" dirty="0">
              <a:latin typeface="Arial"/>
              <a:cs typeface="Arial"/>
            </a:endParaRPr>
          </a:p>
          <a:p>
            <a:pPr marL="0" indent="2232025">
              <a:lnSpc>
                <a:spcPct val="150000"/>
              </a:lnSpc>
              <a:spcBef>
                <a:spcPct val="40000"/>
              </a:spcBef>
              <a:buNone/>
            </a:pPr>
            <a:r>
              <a:rPr lang="en-US" altLang="en-US" sz="2200" b="1" dirty="0">
                <a:latin typeface="Arial"/>
                <a:cs typeface="Arial"/>
              </a:rPr>
              <a:t>s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số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sửa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được</a:t>
            </a:r>
            <a:endParaRPr lang="vi-VN" altLang="en-US" sz="2200" dirty="0">
              <a:latin typeface="Arial"/>
              <a:cs typeface="Arial"/>
            </a:endParaRPr>
          </a:p>
          <a:p>
            <a:pPr marL="0" indent="2232025">
              <a:lnSpc>
                <a:spcPct val="150000"/>
              </a:lnSpc>
              <a:spcBef>
                <a:spcPct val="40000"/>
              </a:spcBef>
              <a:buNone/>
            </a:pPr>
            <a:r>
              <a:rPr lang="vi-VN" altLang="en-US" sz="2200" b="1" dirty="0">
                <a:latin typeface="Arial"/>
                <a:cs typeface="Arial"/>
              </a:rPr>
              <a:t>r &gt;</a:t>
            </a:r>
            <a:r>
              <a:rPr lang="en-US" altLang="en-US" sz="2200" b="1" dirty="0">
                <a:latin typeface="Arial"/>
                <a:cs typeface="Arial"/>
              </a:rPr>
              <a:t>=</a:t>
            </a:r>
            <a:r>
              <a:rPr lang="vi-VN" altLang="en-US" sz="2200" b="1" dirty="0">
                <a:latin typeface="Arial"/>
                <a:cs typeface="Arial"/>
              </a:rPr>
              <a:t> s</a:t>
            </a:r>
          </a:p>
          <a:p>
            <a:pPr>
              <a:lnSpc>
                <a:spcPct val="150000"/>
              </a:lnSpc>
            </a:pPr>
            <a:endParaRPr lang="en-US" sz="2200" dirty="0">
              <a:latin typeface="Arial"/>
              <a:cs typeface="Arial"/>
            </a:endParaRPr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797175"/>
            <a:ext cx="2133600" cy="479425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542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Các bước mã hóa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A0D0-8961-4B3A-AC5A-0D3ABF460D6F}" type="slidenum">
              <a:rPr lang="vi-VN" altLang="en-US" smtClean="0"/>
              <a:pPr/>
              <a:t>50</a:t>
            </a:fld>
            <a:endParaRPr lang="vi-VN" altLang="en-US"/>
          </a:p>
        </p:txBody>
      </p:sp>
      <p:graphicFrame>
        <p:nvGraphicFramePr>
          <p:cNvPr id="6146" name="Object 4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52916895"/>
              </p:ext>
            </p:extLst>
          </p:nvPr>
        </p:nvGraphicFramePr>
        <p:xfrm>
          <a:off x="2370667" y="2667000"/>
          <a:ext cx="4182533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30" name="Equation" r:id="rId3" imgW="1981080" imgH="685800" progId="Equation.3">
                  <p:embed/>
                </p:oleObj>
              </mc:Choice>
              <mc:Fallback>
                <p:oleObj name="Equation" r:id="rId3" imgW="198108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0667" y="2667000"/>
                        <a:ext cx="4182533" cy="14478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28575" cmpd="sng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8" name="Text Box 3"/>
          <p:cNvSpPr txBox="1">
            <a:spLocks noChangeArrowheads="1"/>
          </p:cNvSpPr>
          <p:nvPr/>
        </p:nvSpPr>
        <p:spPr bwMode="auto">
          <a:xfrm>
            <a:off x="838200" y="1593285"/>
            <a:ext cx="75438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vi-VN" altLang="en-US" sz="2200" b="1" dirty="0">
                <a:latin typeface="Arial"/>
                <a:cs typeface="Arial"/>
              </a:rPr>
              <a:t>Bước 1:</a:t>
            </a:r>
            <a:r>
              <a:rPr lang="vi-VN" altLang="en-US" sz="2200" dirty="0">
                <a:latin typeface="Arial"/>
                <a:cs typeface="Arial"/>
              </a:rPr>
              <a:t> Từ mạch mã hoá </a:t>
            </a:r>
            <a:r>
              <a:rPr lang="vi-VN" altLang="en-US" sz="2200" dirty="0">
                <a:latin typeface="Arial"/>
                <a:cs typeface="Arial"/>
                <a:sym typeface="Wingdings" pitchFamily="2" charset="2"/>
              </a:rPr>
              <a:t> t</a:t>
            </a:r>
            <a:r>
              <a:rPr lang="vi-VN" altLang="en-US" sz="2200" dirty="0">
                <a:latin typeface="Arial"/>
                <a:cs typeface="Arial"/>
              </a:rPr>
              <a:t>ìm quan hệ giữa các bit tin và bit kiểm tra:</a:t>
            </a:r>
          </a:p>
        </p:txBody>
      </p:sp>
      <p:sp>
        <p:nvSpPr>
          <p:cNvPr id="6149" name="Text Box 14"/>
          <p:cNvSpPr txBox="1">
            <a:spLocks noChangeArrowheads="1"/>
          </p:cNvSpPr>
          <p:nvPr/>
        </p:nvSpPr>
        <p:spPr bwMode="auto">
          <a:xfrm>
            <a:off x="3429000" y="5181600"/>
            <a:ext cx="2057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vi-V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vi-VN" altLang="en-US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vi-V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vi-V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hoặc </a:t>
            </a:r>
            <a:r>
              <a:rPr lang="vi-V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150" name="Rectangle 15"/>
          <p:cNvSpPr>
            <a:spLocks noChangeArrowheads="1"/>
          </p:cNvSpPr>
          <p:nvPr/>
        </p:nvSpPr>
        <p:spPr bwMode="auto">
          <a:xfrm>
            <a:off x="1447800" y="4495800"/>
            <a:ext cx="59937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vi-V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 tin:</a:t>
            </a:r>
            <a:r>
              <a:rPr lang="vi-V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</a:t>
            </a:r>
            <a:r>
              <a:rPr lang="vi-VN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vi-V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</a:t>
            </a:r>
            <a:r>
              <a:rPr lang="vi-VN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</a:t>
            </a:r>
            <a:r>
              <a:rPr lang="vi-VN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vi-V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</a:t>
            </a:r>
            <a:r>
              <a:rPr lang="vi-VN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vi-V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vi-V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 kiểm tra (dư):</a:t>
            </a:r>
            <a:r>
              <a:rPr lang="vi-V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vi-VN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vi-V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</a:t>
            </a:r>
            <a:r>
              <a:rPr lang="vi-VN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</a:t>
            </a:r>
            <a:r>
              <a:rPr lang="vi-VN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vi-V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358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1150" name="Object 46"/>
          <p:cNvGraphicFramePr>
            <a:graphicFrameLocks noGrp="1" noChangeAspect="1"/>
          </p:cNvGraphicFramePr>
          <p:nvPr>
            <p:ph idx="1"/>
          </p:nvPr>
        </p:nvGraphicFramePr>
        <p:xfrm>
          <a:off x="152400" y="4579938"/>
          <a:ext cx="3840163" cy="143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34" name="Equation" r:id="rId3" imgW="1828800" imgH="685800" progId="Equation.3">
                  <p:embed/>
                </p:oleObj>
              </mc:Choice>
              <mc:Fallback>
                <p:oleObj name="Equation" r:id="rId3" imgW="1828800" imgH="685800" progId="Equation.3">
                  <p:embed/>
                  <p:pic>
                    <p:nvPicPr>
                      <p:cNvPr id="43115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579938"/>
                        <a:ext cx="3840163" cy="143986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4" name="Text Box 7"/>
          <p:cNvSpPr txBox="1">
            <a:spLocks noChangeArrowheads="1"/>
          </p:cNvSpPr>
          <p:nvPr/>
        </p:nvSpPr>
        <p:spPr bwMode="auto">
          <a:xfrm>
            <a:off x="2133600" y="1524000"/>
            <a:ext cx="4724400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ja-JP" sz="12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 </a:t>
            </a:r>
            <a:r>
              <a:rPr lang="vi-VN" altLang="ja-JP" sz="2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</a:t>
            </a:r>
            <a:r>
              <a:rPr lang="vi-VN" altLang="ja-JP" sz="2400" b="1" baseline="-25000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1       </a:t>
            </a:r>
            <a:r>
              <a:rPr lang="vi-VN" altLang="ja-JP" sz="2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</a:t>
            </a:r>
            <a:r>
              <a:rPr lang="vi-VN" altLang="ja-JP" sz="2400" b="1" baseline="-25000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2</a:t>
            </a:r>
            <a:r>
              <a:rPr lang="vi-VN" altLang="ja-JP" sz="2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   I</a:t>
            </a:r>
            <a:r>
              <a:rPr lang="vi-VN" altLang="ja-JP" sz="2400" b="1" baseline="-25000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3</a:t>
            </a:r>
            <a:r>
              <a:rPr lang="vi-VN" altLang="ja-JP" sz="2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   I</a:t>
            </a:r>
            <a:r>
              <a:rPr lang="vi-VN" altLang="ja-JP" sz="2400" b="1" baseline="-25000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4             </a:t>
            </a:r>
            <a:r>
              <a:rPr lang="vi-VN" altLang="ja-JP" sz="2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P</a:t>
            </a:r>
            <a:r>
              <a:rPr lang="vi-VN" altLang="ja-JP" sz="2400" b="1" baseline="-25000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1</a:t>
            </a:r>
            <a:r>
              <a:rPr lang="vi-VN" altLang="ja-JP" sz="2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  P</a:t>
            </a:r>
            <a:r>
              <a:rPr lang="vi-VN" altLang="ja-JP" sz="2400" b="1" baseline="-25000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2</a:t>
            </a:r>
            <a:r>
              <a:rPr lang="vi-VN" altLang="ja-JP" sz="2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  P</a:t>
            </a:r>
            <a:r>
              <a:rPr lang="vi-VN" altLang="ja-JP" sz="2400" b="1" baseline="-25000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3</a:t>
            </a:r>
            <a:endParaRPr lang="vi-VN" altLang="en-US" sz="2400">
              <a:ea typeface="MS Mincho" panose="02020609040205080304" pitchFamily="49" charset="-128"/>
            </a:endParaRPr>
          </a:p>
        </p:txBody>
      </p:sp>
      <p:grpSp>
        <p:nvGrpSpPr>
          <p:cNvPr id="10245" name="Group 8"/>
          <p:cNvGrpSpPr>
            <a:grpSpLocks/>
          </p:cNvGrpSpPr>
          <p:nvPr/>
        </p:nvGrpSpPr>
        <p:grpSpPr bwMode="auto">
          <a:xfrm rot="-5400000">
            <a:off x="4655344" y="2307432"/>
            <a:ext cx="471487" cy="412750"/>
            <a:chOff x="8064" y="11664"/>
            <a:chExt cx="432" cy="432"/>
          </a:xfrm>
        </p:grpSpPr>
        <p:sp>
          <p:nvSpPr>
            <p:cNvPr id="10279" name="AutoShape 9"/>
            <p:cNvSpPr>
              <a:spLocks noChangeArrowheads="1"/>
            </p:cNvSpPr>
            <p:nvPr/>
          </p:nvSpPr>
          <p:spPr bwMode="auto">
            <a:xfrm rot="5400000">
              <a:off x="8064" y="11664"/>
              <a:ext cx="432" cy="432"/>
            </a:xfrm>
            <a:prstGeom prst="flowChartDelay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280" name="AutoShape 10"/>
            <p:cNvSpPr>
              <a:spLocks noChangeArrowheads="1"/>
            </p:cNvSpPr>
            <p:nvPr/>
          </p:nvSpPr>
          <p:spPr bwMode="auto">
            <a:xfrm>
              <a:off x="8148" y="11744"/>
              <a:ext cx="273" cy="283"/>
            </a:xfrm>
            <a:prstGeom prst="flowChartOr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0246" name="Group 11"/>
          <p:cNvGrpSpPr>
            <a:grpSpLocks/>
          </p:cNvGrpSpPr>
          <p:nvPr/>
        </p:nvGrpSpPr>
        <p:grpSpPr bwMode="auto">
          <a:xfrm rot="-5400000">
            <a:off x="4655344" y="2921794"/>
            <a:ext cx="471488" cy="412750"/>
            <a:chOff x="8064" y="11664"/>
            <a:chExt cx="432" cy="432"/>
          </a:xfrm>
        </p:grpSpPr>
        <p:sp>
          <p:nvSpPr>
            <p:cNvPr id="10277" name="AutoShape 12"/>
            <p:cNvSpPr>
              <a:spLocks noChangeArrowheads="1"/>
            </p:cNvSpPr>
            <p:nvPr/>
          </p:nvSpPr>
          <p:spPr bwMode="auto">
            <a:xfrm rot="5400000">
              <a:off x="8064" y="11664"/>
              <a:ext cx="432" cy="432"/>
            </a:xfrm>
            <a:prstGeom prst="flowChartDelay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278" name="AutoShape 13"/>
            <p:cNvSpPr>
              <a:spLocks noChangeArrowheads="1"/>
            </p:cNvSpPr>
            <p:nvPr/>
          </p:nvSpPr>
          <p:spPr bwMode="auto">
            <a:xfrm>
              <a:off x="8148" y="11744"/>
              <a:ext cx="273" cy="283"/>
            </a:xfrm>
            <a:prstGeom prst="flowChartOr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0247" name="Group 14"/>
          <p:cNvGrpSpPr>
            <a:grpSpLocks/>
          </p:cNvGrpSpPr>
          <p:nvPr/>
        </p:nvGrpSpPr>
        <p:grpSpPr bwMode="auto">
          <a:xfrm rot="-5400000">
            <a:off x="4655344" y="3520282"/>
            <a:ext cx="471487" cy="412750"/>
            <a:chOff x="8064" y="11664"/>
            <a:chExt cx="432" cy="432"/>
          </a:xfrm>
        </p:grpSpPr>
        <p:sp>
          <p:nvSpPr>
            <p:cNvPr id="10275" name="AutoShape 15"/>
            <p:cNvSpPr>
              <a:spLocks noChangeArrowheads="1"/>
            </p:cNvSpPr>
            <p:nvPr/>
          </p:nvSpPr>
          <p:spPr bwMode="auto">
            <a:xfrm rot="5400000">
              <a:off x="8064" y="11664"/>
              <a:ext cx="432" cy="432"/>
            </a:xfrm>
            <a:prstGeom prst="flowChartDelay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276" name="AutoShape 16"/>
            <p:cNvSpPr>
              <a:spLocks noChangeArrowheads="1"/>
            </p:cNvSpPr>
            <p:nvPr/>
          </p:nvSpPr>
          <p:spPr bwMode="auto">
            <a:xfrm>
              <a:off x="8148" y="11744"/>
              <a:ext cx="273" cy="283"/>
            </a:xfrm>
            <a:prstGeom prst="flowChartOr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0248" name="Line 17"/>
          <p:cNvSpPr>
            <a:spLocks noChangeShapeType="1"/>
          </p:cNvSpPr>
          <p:nvPr/>
        </p:nvSpPr>
        <p:spPr bwMode="auto">
          <a:xfrm>
            <a:off x="4235450" y="2065338"/>
            <a:ext cx="0" cy="898525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9" name="Line 18"/>
          <p:cNvSpPr>
            <a:spLocks noChangeShapeType="1"/>
          </p:cNvSpPr>
          <p:nvPr/>
        </p:nvSpPr>
        <p:spPr bwMode="auto">
          <a:xfrm>
            <a:off x="4235450" y="2365375"/>
            <a:ext cx="449263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0" name="Line 19"/>
          <p:cNvSpPr>
            <a:spLocks noChangeShapeType="1"/>
          </p:cNvSpPr>
          <p:nvPr/>
        </p:nvSpPr>
        <p:spPr bwMode="auto">
          <a:xfrm>
            <a:off x="3633788" y="2046288"/>
            <a:ext cx="0" cy="1514475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1" name="Line 20"/>
          <p:cNvSpPr>
            <a:spLocks noChangeShapeType="1"/>
          </p:cNvSpPr>
          <p:nvPr/>
        </p:nvSpPr>
        <p:spPr bwMode="auto">
          <a:xfrm>
            <a:off x="3033713" y="2046288"/>
            <a:ext cx="0" cy="166370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2" name="Line 21"/>
          <p:cNvSpPr>
            <a:spLocks noChangeShapeType="1"/>
          </p:cNvSpPr>
          <p:nvPr/>
        </p:nvSpPr>
        <p:spPr bwMode="auto">
          <a:xfrm>
            <a:off x="2433638" y="2065338"/>
            <a:ext cx="0" cy="1795462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3" name="Line 22"/>
          <p:cNvSpPr>
            <a:spLocks noChangeShapeType="1"/>
          </p:cNvSpPr>
          <p:nvPr/>
        </p:nvSpPr>
        <p:spPr bwMode="auto">
          <a:xfrm>
            <a:off x="3633788" y="2513013"/>
            <a:ext cx="1050925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4" name="Line 23"/>
          <p:cNvSpPr>
            <a:spLocks noChangeShapeType="1"/>
          </p:cNvSpPr>
          <p:nvPr/>
        </p:nvSpPr>
        <p:spPr bwMode="auto">
          <a:xfrm>
            <a:off x="2433638" y="2663825"/>
            <a:ext cx="2251075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5" name="Line 24"/>
          <p:cNvSpPr>
            <a:spLocks noChangeShapeType="1"/>
          </p:cNvSpPr>
          <p:nvPr/>
        </p:nvSpPr>
        <p:spPr bwMode="auto">
          <a:xfrm>
            <a:off x="4235450" y="2962275"/>
            <a:ext cx="449263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6" name="Line 25"/>
          <p:cNvSpPr>
            <a:spLocks noChangeShapeType="1"/>
          </p:cNvSpPr>
          <p:nvPr/>
        </p:nvSpPr>
        <p:spPr bwMode="auto">
          <a:xfrm>
            <a:off x="3033713" y="3111500"/>
            <a:ext cx="16510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7" name="Line 26"/>
          <p:cNvSpPr>
            <a:spLocks noChangeShapeType="1"/>
          </p:cNvSpPr>
          <p:nvPr/>
        </p:nvSpPr>
        <p:spPr bwMode="auto">
          <a:xfrm>
            <a:off x="2433638" y="3260725"/>
            <a:ext cx="2251075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8" name="Line 27"/>
          <p:cNvSpPr>
            <a:spLocks noChangeShapeType="1"/>
          </p:cNvSpPr>
          <p:nvPr/>
        </p:nvSpPr>
        <p:spPr bwMode="auto">
          <a:xfrm>
            <a:off x="2433638" y="3859213"/>
            <a:ext cx="2251075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9" name="Line 28"/>
          <p:cNvSpPr>
            <a:spLocks noChangeShapeType="1"/>
          </p:cNvSpPr>
          <p:nvPr/>
        </p:nvSpPr>
        <p:spPr bwMode="auto">
          <a:xfrm>
            <a:off x="3033713" y="3709988"/>
            <a:ext cx="16510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0" name="Line 29"/>
          <p:cNvSpPr>
            <a:spLocks noChangeShapeType="1"/>
          </p:cNvSpPr>
          <p:nvPr/>
        </p:nvSpPr>
        <p:spPr bwMode="auto">
          <a:xfrm>
            <a:off x="3633788" y="3560763"/>
            <a:ext cx="1050925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1" name="Line 30"/>
          <p:cNvSpPr>
            <a:spLocks noChangeShapeType="1"/>
          </p:cNvSpPr>
          <p:nvPr/>
        </p:nvSpPr>
        <p:spPr bwMode="auto">
          <a:xfrm>
            <a:off x="2133600" y="1447800"/>
            <a:ext cx="4652963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2" name="Line 31"/>
          <p:cNvSpPr>
            <a:spLocks noChangeShapeType="1"/>
          </p:cNvSpPr>
          <p:nvPr/>
        </p:nvSpPr>
        <p:spPr bwMode="auto">
          <a:xfrm>
            <a:off x="2133600" y="1612900"/>
            <a:ext cx="0" cy="449263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3" name="Line 32"/>
          <p:cNvSpPr>
            <a:spLocks noChangeShapeType="1"/>
          </p:cNvSpPr>
          <p:nvPr/>
        </p:nvSpPr>
        <p:spPr bwMode="auto">
          <a:xfrm>
            <a:off x="2133600" y="1447800"/>
            <a:ext cx="0" cy="598488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4" name="Line 33"/>
          <p:cNvSpPr>
            <a:spLocks noChangeShapeType="1"/>
          </p:cNvSpPr>
          <p:nvPr/>
        </p:nvSpPr>
        <p:spPr bwMode="auto">
          <a:xfrm>
            <a:off x="4835525" y="1447800"/>
            <a:ext cx="0" cy="598488"/>
          </a:xfrm>
          <a:prstGeom prst="line">
            <a:avLst/>
          </a:prstGeom>
          <a:noFill/>
          <a:ln w="28575">
            <a:solidFill>
              <a:srgbClr val="00006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5" name="Line 34"/>
          <p:cNvSpPr>
            <a:spLocks noChangeShapeType="1"/>
          </p:cNvSpPr>
          <p:nvPr/>
        </p:nvSpPr>
        <p:spPr bwMode="auto">
          <a:xfrm>
            <a:off x="5135563" y="2495550"/>
            <a:ext cx="149225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6" name="Line 35"/>
          <p:cNvSpPr>
            <a:spLocks noChangeShapeType="1"/>
          </p:cNvSpPr>
          <p:nvPr/>
        </p:nvSpPr>
        <p:spPr bwMode="auto">
          <a:xfrm flipV="1">
            <a:off x="5284788" y="2046288"/>
            <a:ext cx="0" cy="449262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7" name="Line 36"/>
          <p:cNvSpPr>
            <a:spLocks noChangeShapeType="1"/>
          </p:cNvSpPr>
          <p:nvPr/>
        </p:nvSpPr>
        <p:spPr bwMode="auto">
          <a:xfrm flipV="1">
            <a:off x="5870575" y="2046288"/>
            <a:ext cx="0" cy="1046162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8" name="Line 37"/>
          <p:cNvSpPr>
            <a:spLocks noChangeShapeType="1"/>
          </p:cNvSpPr>
          <p:nvPr/>
        </p:nvSpPr>
        <p:spPr bwMode="auto">
          <a:xfrm flipV="1">
            <a:off x="6470650" y="2046288"/>
            <a:ext cx="0" cy="164465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9" name="Line 38"/>
          <p:cNvSpPr>
            <a:spLocks noChangeShapeType="1"/>
          </p:cNvSpPr>
          <p:nvPr/>
        </p:nvSpPr>
        <p:spPr bwMode="auto">
          <a:xfrm>
            <a:off x="5119688" y="3108325"/>
            <a:ext cx="750887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0" name="Line 39"/>
          <p:cNvSpPr>
            <a:spLocks noChangeShapeType="1"/>
          </p:cNvSpPr>
          <p:nvPr/>
        </p:nvSpPr>
        <p:spPr bwMode="auto">
          <a:xfrm>
            <a:off x="5105400" y="3708400"/>
            <a:ext cx="1350963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1" name="Line 40"/>
          <p:cNvSpPr>
            <a:spLocks noChangeShapeType="1"/>
          </p:cNvSpPr>
          <p:nvPr/>
        </p:nvSpPr>
        <p:spPr bwMode="auto">
          <a:xfrm>
            <a:off x="6786563" y="1447800"/>
            <a:ext cx="0" cy="598488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2" name="Line 41"/>
          <p:cNvSpPr>
            <a:spLocks noChangeShapeType="1"/>
          </p:cNvSpPr>
          <p:nvPr/>
        </p:nvSpPr>
        <p:spPr bwMode="auto">
          <a:xfrm>
            <a:off x="2133600" y="2046288"/>
            <a:ext cx="4652963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Ví dụ - bước 1</a:t>
            </a:r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63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1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1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Các bước mã hóa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4 – Kỹ thuật mã hóa kênh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A0D0-8961-4B3A-AC5A-0D3ABF460D6F}" type="slidenum">
              <a:rPr lang="vi-VN" altLang="en-US" smtClean="0"/>
              <a:pPr/>
              <a:t>52</a:t>
            </a:fld>
            <a:endParaRPr lang="vi-VN" altLang="en-US"/>
          </a:p>
        </p:txBody>
      </p:sp>
      <p:graphicFrame>
        <p:nvGraphicFramePr>
          <p:cNvPr id="7170" name="Object 7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558189037"/>
              </p:ext>
            </p:extLst>
          </p:nvPr>
        </p:nvGraphicFramePr>
        <p:xfrm>
          <a:off x="2066745" y="2209800"/>
          <a:ext cx="4943655" cy="1711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49" name="Equation" r:id="rId3" imgW="1981080" imgH="685800" progId="Equation.3">
                  <p:embed/>
                </p:oleObj>
              </mc:Choice>
              <mc:Fallback>
                <p:oleObj name="Equation" r:id="rId3" imgW="198108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6745" y="2209800"/>
                        <a:ext cx="4943655" cy="171126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28575">
                        <a:solidFill>
                          <a:srgbClr val="FF000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3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678385711"/>
              </p:ext>
            </p:extLst>
          </p:nvPr>
        </p:nvGraphicFramePr>
        <p:xfrm>
          <a:off x="1752600" y="4343400"/>
          <a:ext cx="5638800" cy="167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50" name="Equation" r:id="rId5" imgW="2400120" imgH="711000" progId="Equation.3">
                  <p:embed/>
                </p:oleObj>
              </mc:Choice>
              <mc:Fallback>
                <p:oleObj name="Equation" r:id="rId5" imgW="240012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343400"/>
                        <a:ext cx="5638800" cy="167005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28575" cmpd="sng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533400" y="1479301"/>
            <a:ext cx="52578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vi-VN" altLang="en-US" sz="2200" b="1" dirty="0">
                <a:latin typeface="Arial"/>
                <a:cs typeface="Arial"/>
              </a:rPr>
              <a:t>Bước 2:</a:t>
            </a:r>
            <a:r>
              <a:rPr lang="vi-VN" altLang="en-US" sz="2200" dirty="0">
                <a:latin typeface="Arial"/>
                <a:cs typeface="Arial"/>
              </a:rPr>
              <a:t> Lập ma trận kiểm tra </a:t>
            </a:r>
            <a:r>
              <a:rPr lang="vi-VN" altLang="en-US" sz="2200" b="1" dirty="0">
                <a:latin typeface="Arial"/>
                <a:cs typeface="Arial"/>
              </a:rPr>
              <a:t>H</a:t>
            </a:r>
            <a:r>
              <a:rPr lang="vi-VN" altLang="en-US" sz="2200" dirty="0">
                <a:latin typeface="Arial"/>
                <a:cs typeface="Arial"/>
              </a:rPr>
              <a:t>:</a:t>
            </a:r>
          </a:p>
        </p:txBody>
      </p:sp>
      <p:sp>
        <p:nvSpPr>
          <p:cNvPr id="7174" name="AutoShape 9"/>
          <p:cNvSpPr>
            <a:spLocks noChangeArrowheads="1"/>
          </p:cNvSpPr>
          <p:nvPr/>
        </p:nvSpPr>
        <p:spPr bwMode="auto">
          <a:xfrm>
            <a:off x="381000" y="4876800"/>
            <a:ext cx="1066800" cy="6096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FFFF66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8015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1150" name="Object 46"/>
          <p:cNvGraphicFramePr>
            <a:graphicFrameLocks noGrp="1" noChangeAspect="1"/>
          </p:cNvGraphicFramePr>
          <p:nvPr>
            <p:ph idx="1"/>
          </p:nvPr>
        </p:nvGraphicFramePr>
        <p:xfrm>
          <a:off x="152400" y="4579938"/>
          <a:ext cx="3840163" cy="143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558" name="Equation" r:id="rId3" imgW="1828800" imgH="685800" progId="Equation.3">
                  <p:embed/>
                </p:oleObj>
              </mc:Choice>
              <mc:Fallback>
                <p:oleObj name="Equation" r:id="rId3" imgW="1828800" imgH="685800" progId="Equation.3">
                  <p:embed/>
                  <p:pic>
                    <p:nvPicPr>
                      <p:cNvPr id="43115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579938"/>
                        <a:ext cx="3840163" cy="143986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4" name="Text Box 7"/>
          <p:cNvSpPr txBox="1">
            <a:spLocks noChangeArrowheads="1"/>
          </p:cNvSpPr>
          <p:nvPr/>
        </p:nvSpPr>
        <p:spPr bwMode="auto">
          <a:xfrm>
            <a:off x="2133600" y="1524000"/>
            <a:ext cx="4724400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ja-JP" sz="12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 </a:t>
            </a:r>
            <a:r>
              <a:rPr lang="vi-VN" altLang="ja-JP" sz="2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</a:t>
            </a:r>
            <a:r>
              <a:rPr lang="vi-VN" altLang="ja-JP" sz="2400" b="1" baseline="-25000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1       </a:t>
            </a:r>
            <a:r>
              <a:rPr lang="vi-VN" altLang="ja-JP" sz="2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</a:t>
            </a:r>
            <a:r>
              <a:rPr lang="vi-VN" altLang="ja-JP" sz="2400" b="1" baseline="-25000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2</a:t>
            </a:r>
            <a:r>
              <a:rPr lang="vi-VN" altLang="ja-JP" sz="2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   I</a:t>
            </a:r>
            <a:r>
              <a:rPr lang="vi-VN" altLang="ja-JP" sz="2400" b="1" baseline="-25000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3</a:t>
            </a:r>
            <a:r>
              <a:rPr lang="vi-VN" altLang="ja-JP" sz="2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   I</a:t>
            </a:r>
            <a:r>
              <a:rPr lang="vi-VN" altLang="ja-JP" sz="2400" b="1" baseline="-25000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4             </a:t>
            </a:r>
            <a:r>
              <a:rPr lang="vi-VN" altLang="ja-JP" sz="2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P</a:t>
            </a:r>
            <a:r>
              <a:rPr lang="vi-VN" altLang="ja-JP" sz="2400" b="1" baseline="-25000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1</a:t>
            </a:r>
            <a:r>
              <a:rPr lang="vi-VN" altLang="ja-JP" sz="2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  P</a:t>
            </a:r>
            <a:r>
              <a:rPr lang="vi-VN" altLang="ja-JP" sz="2400" b="1" baseline="-25000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2</a:t>
            </a:r>
            <a:r>
              <a:rPr lang="vi-VN" altLang="ja-JP" sz="2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  P</a:t>
            </a:r>
            <a:r>
              <a:rPr lang="vi-VN" altLang="ja-JP" sz="2400" b="1" baseline="-25000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3</a:t>
            </a:r>
            <a:endParaRPr lang="vi-VN" altLang="en-US" sz="2400">
              <a:ea typeface="MS Mincho" panose="02020609040205080304" pitchFamily="49" charset="-128"/>
            </a:endParaRPr>
          </a:p>
        </p:txBody>
      </p:sp>
      <p:grpSp>
        <p:nvGrpSpPr>
          <p:cNvPr id="10245" name="Group 8"/>
          <p:cNvGrpSpPr>
            <a:grpSpLocks/>
          </p:cNvGrpSpPr>
          <p:nvPr/>
        </p:nvGrpSpPr>
        <p:grpSpPr bwMode="auto">
          <a:xfrm rot="-5400000">
            <a:off x="4655344" y="2307432"/>
            <a:ext cx="471487" cy="412750"/>
            <a:chOff x="8064" y="11664"/>
            <a:chExt cx="432" cy="432"/>
          </a:xfrm>
        </p:grpSpPr>
        <p:sp>
          <p:nvSpPr>
            <p:cNvPr id="10279" name="AutoShape 9"/>
            <p:cNvSpPr>
              <a:spLocks noChangeArrowheads="1"/>
            </p:cNvSpPr>
            <p:nvPr/>
          </p:nvSpPr>
          <p:spPr bwMode="auto">
            <a:xfrm rot="5400000">
              <a:off x="8064" y="11664"/>
              <a:ext cx="432" cy="432"/>
            </a:xfrm>
            <a:prstGeom prst="flowChartDelay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280" name="AutoShape 10"/>
            <p:cNvSpPr>
              <a:spLocks noChangeArrowheads="1"/>
            </p:cNvSpPr>
            <p:nvPr/>
          </p:nvSpPr>
          <p:spPr bwMode="auto">
            <a:xfrm>
              <a:off x="8148" y="11744"/>
              <a:ext cx="273" cy="283"/>
            </a:xfrm>
            <a:prstGeom prst="flowChartOr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0246" name="Group 11"/>
          <p:cNvGrpSpPr>
            <a:grpSpLocks/>
          </p:cNvGrpSpPr>
          <p:nvPr/>
        </p:nvGrpSpPr>
        <p:grpSpPr bwMode="auto">
          <a:xfrm rot="-5400000">
            <a:off x="4655344" y="2921794"/>
            <a:ext cx="471488" cy="412750"/>
            <a:chOff x="8064" y="11664"/>
            <a:chExt cx="432" cy="432"/>
          </a:xfrm>
        </p:grpSpPr>
        <p:sp>
          <p:nvSpPr>
            <p:cNvPr id="10277" name="AutoShape 12"/>
            <p:cNvSpPr>
              <a:spLocks noChangeArrowheads="1"/>
            </p:cNvSpPr>
            <p:nvPr/>
          </p:nvSpPr>
          <p:spPr bwMode="auto">
            <a:xfrm rot="5400000">
              <a:off x="8064" y="11664"/>
              <a:ext cx="432" cy="432"/>
            </a:xfrm>
            <a:prstGeom prst="flowChartDelay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278" name="AutoShape 13"/>
            <p:cNvSpPr>
              <a:spLocks noChangeArrowheads="1"/>
            </p:cNvSpPr>
            <p:nvPr/>
          </p:nvSpPr>
          <p:spPr bwMode="auto">
            <a:xfrm>
              <a:off x="8148" y="11744"/>
              <a:ext cx="273" cy="283"/>
            </a:xfrm>
            <a:prstGeom prst="flowChartOr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0247" name="Group 14"/>
          <p:cNvGrpSpPr>
            <a:grpSpLocks/>
          </p:cNvGrpSpPr>
          <p:nvPr/>
        </p:nvGrpSpPr>
        <p:grpSpPr bwMode="auto">
          <a:xfrm rot="-5400000">
            <a:off x="4655344" y="3520282"/>
            <a:ext cx="471487" cy="412750"/>
            <a:chOff x="8064" y="11664"/>
            <a:chExt cx="432" cy="432"/>
          </a:xfrm>
        </p:grpSpPr>
        <p:sp>
          <p:nvSpPr>
            <p:cNvPr id="10275" name="AutoShape 15"/>
            <p:cNvSpPr>
              <a:spLocks noChangeArrowheads="1"/>
            </p:cNvSpPr>
            <p:nvPr/>
          </p:nvSpPr>
          <p:spPr bwMode="auto">
            <a:xfrm rot="5400000">
              <a:off x="8064" y="11664"/>
              <a:ext cx="432" cy="432"/>
            </a:xfrm>
            <a:prstGeom prst="flowChartDelay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276" name="AutoShape 16"/>
            <p:cNvSpPr>
              <a:spLocks noChangeArrowheads="1"/>
            </p:cNvSpPr>
            <p:nvPr/>
          </p:nvSpPr>
          <p:spPr bwMode="auto">
            <a:xfrm>
              <a:off x="8148" y="11744"/>
              <a:ext cx="273" cy="283"/>
            </a:xfrm>
            <a:prstGeom prst="flowChartOr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0248" name="Line 17"/>
          <p:cNvSpPr>
            <a:spLocks noChangeShapeType="1"/>
          </p:cNvSpPr>
          <p:nvPr/>
        </p:nvSpPr>
        <p:spPr bwMode="auto">
          <a:xfrm>
            <a:off x="4235450" y="2065338"/>
            <a:ext cx="0" cy="898525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9" name="Line 18"/>
          <p:cNvSpPr>
            <a:spLocks noChangeShapeType="1"/>
          </p:cNvSpPr>
          <p:nvPr/>
        </p:nvSpPr>
        <p:spPr bwMode="auto">
          <a:xfrm>
            <a:off x="4235450" y="2365375"/>
            <a:ext cx="449263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0" name="Line 19"/>
          <p:cNvSpPr>
            <a:spLocks noChangeShapeType="1"/>
          </p:cNvSpPr>
          <p:nvPr/>
        </p:nvSpPr>
        <p:spPr bwMode="auto">
          <a:xfrm>
            <a:off x="3633788" y="2046288"/>
            <a:ext cx="0" cy="1514475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1" name="Line 20"/>
          <p:cNvSpPr>
            <a:spLocks noChangeShapeType="1"/>
          </p:cNvSpPr>
          <p:nvPr/>
        </p:nvSpPr>
        <p:spPr bwMode="auto">
          <a:xfrm>
            <a:off x="3033713" y="2046288"/>
            <a:ext cx="0" cy="166370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2" name="Line 21"/>
          <p:cNvSpPr>
            <a:spLocks noChangeShapeType="1"/>
          </p:cNvSpPr>
          <p:nvPr/>
        </p:nvSpPr>
        <p:spPr bwMode="auto">
          <a:xfrm>
            <a:off x="2433638" y="2065338"/>
            <a:ext cx="0" cy="1795462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3" name="Line 22"/>
          <p:cNvSpPr>
            <a:spLocks noChangeShapeType="1"/>
          </p:cNvSpPr>
          <p:nvPr/>
        </p:nvSpPr>
        <p:spPr bwMode="auto">
          <a:xfrm>
            <a:off x="3633788" y="2513013"/>
            <a:ext cx="1050925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4" name="Line 23"/>
          <p:cNvSpPr>
            <a:spLocks noChangeShapeType="1"/>
          </p:cNvSpPr>
          <p:nvPr/>
        </p:nvSpPr>
        <p:spPr bwMode="auto">
          <a:xfrm>
            <a:off x="2433638" y="2663825"/>
            <a:ext cx="2251075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5" name="Line 24"/>
          <p:cNvSpPr>
            <a:spLocks noChangeShapeType="1"/>
          </p:cNvSpPr>
          <p:nvPr/>
        </p:nvSpPr>
        <p:spPr bwMode="auto">
          <a:xfrm>
            <a:off x="4235450" y="2962275"/>
            <a:ext cx="449263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6" name="Line 25"/>
          <p:cNvSpPr>
            <a:spLocks noChangeShapeType="1"/>
          </p:cNvSpPr>
          <p:nvPr/>
        </p:nvSpPr>
        <p:spPr bwMode="auto">
          <a:xfrm>
            <a:off x="3033713" y="3111500"/>
            <a:ext cx="16510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7" name="Line 26"/>
          <p:cNvSpPr>
            <a:spLocks noChangeShapeType="1"/>
          </p:cNvSpPr>
          <p:nvPr/>
        </p:nvSpPr>
        <p:spPr bwMode="auto">
          <a:xfrm>
            <a:off x="2433638" y="3260725"/>
            <a:ext cx="2251075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8" name="Line 27"/>
          <p:cNvSpPr>
            <a:spLocks noChangeShapeType="1"/>
          </p:cNvSpPr>
          <p:nvPr/>
        </p:nvSpPr>
        <p:spPr bwMode="auto">
          <a:xfrm>
            <a:off x="2433638" y="3859213"/>
            <a:ext cx="2251075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9" name="Line 28"/>
          <p:cNvSpPr>
            <a:spLocks noChangeShapeType="1"/>
          </p:cNvSpPr>
          <p:nvPr/>
        </p:nvSpPr>
        <p:spPr bwMode="auto">
          <a:xfrm>
            <a:off x="3033713" y="3709988"/>
            <a:ext cx="16510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0" name="Line 29"/>
          <p:cNvSpPr>
            <a:spLocks noChangeShapeType="1"/>
          </p:cNvSpPr>
          <p:nvPr/>
        </p:nvSpPr>
        <p:spPr bwMode="auto">
          <a:xfrm>
            <a:off x="3633788" y="3560763"/>
            <a:ext cx="1050925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1" name="Line 30"/>
          <p:cNvSpPr>
            <a:spLocks noChangeShapeType="1"/>
          </p:cNvSpPr>
          <p:nvPr/>
        </p:nvSpPr>
        <p:spPr bwMode="auto">
          <a:xfrm>
            <a:off x="2133600" y="1447800"/>
            <a:ext cx="4652963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2" name="Line 31"/>
          <p:cNvSpPr>
            <a:spLocks noChangeShapeType="1"/>
          </p:cNvSpPr>
          <p:nvPr/>
        </p:nvSpPr>
        <p:spPr bwMode="auto">
          <a:xfrm>
            <a:off x="2133600" y="1612900"/>
            <a:ext cx="0" cy="449263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3" name="Line 32"/>
          <p:cNvSpPr>
            <a:spLocks noChangeShapeType="1"/>
          </p:cNvSpPr>
          <p:nvPr/>
        </p:nvSpPr>
        <p:spPr bwMode="auto">
          <a:xfrm>
            <a:off x="2133600" y="1447800"/>
            <a:ext cx="0" cy="598488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4" name="Line 33"/>
          <p:cNvSpPr>
            <a:spLocks noChangeShapeType="1"/>
          </p:cNvSpPr>
          <p:nvPr/>
        </p:nvSpPr>
        <p:spPr bwMode="auto">
          <a:xfrm>
            <a:off x="4835525" y="1447800"/>
            <a:ext cx="0" cy="598488"/>
          </a:xfrm>
          <a:prstGeom prst="line">
            <a:avLst/>
          </a:prstGeom>
          <a:noFill/>
          <a:ln w="28575">
            <a:solidFill>
              <a:srgbClr val="00006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5" name="Line 34"/>
          <p:cNvSpPr>
            <a:spLocks noChangeShapeType="1"/>
          </p:cNvSpPr>
          <p:nvPr/>
        </p:nvSpPr>
        <p:spPr bwMode="auto">
          <a:xfrm>
            <a:off x="5135563" y="2495550"/>
            <a:ext cx="149225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6" name="Line 35"/>
          <p:cNvSpPr>
            <a:spLocks noChangeShapeType="1"/>
          </p:cNvSpPr>
          <p:nvPr/>
        </p:nvSpPr>
        <p:spPr bwMode="auto">
          <a:xfrm flipV="1">
            <a:off x="5284788" y="2046288"/>
            <a:ext cx="0" cy="449262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7" name="Line 36"/>
          <p:cNvSpPr>
            <a:spLocks noChangeShapeType="1"/>
          </p:cNvSpPr>
          <p:nvPr/>
        </p:nvSpPr>
        <p:spPr bwMode="auto">
          <a:xfrm flipV="1">
            <a:off x="5870575" y="2046288"/>
            <a:ext cx="0" cy="1046162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8" name="Line 37"/>
          <p:cNvSpPr>
            <a:spLocks noChangeShapeType="1"/>
          </p:cNvSpPr>
          <p:nvPr/>
        </p:nvSpPr>
        <p:spPr bwMode="auto">
          <a:xfrm flipV="1">
            <a:off x="6470650" y="2046288"/>
            <a:ext cx="0" cy="164465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9" name="Line 38"/>
          <p:cNvSpPr>
            <a:spLocks noChangeShapeType="1"/>
          </p:cNvSpPr>
          <p:nvPr/>
        </p:nvSpPr>
        <p:spPr bwMode="auto">
          <a:xfrm>
            <a:off x="5119688" y="3108325"/>
            <a:ext cx="750887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0" name="Line 39"/>
          <p:cNvSpPr>
            <a:spLocks noChangeShapeType="1"/>
          </p:cNvSpPr>
          <p:nvPr/>
        </p:nvSpPr>
        <p:spPr bwMode="auto">
          <a:xfrm>
            <a:off x="5105400" y="3708400"/>
            <a:ext cx="1350963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1" name="Line 40"/>
          <p:cNvSpPr>
            <a:spLocks noChangeShapeType="1"/>
          </p:cNvSpPr>
          <p:nvPr/>
        </p:nvSpPr>
        <p:spPr bwMode="auto">
          <a:xfrm>
            <a:off x="6786563" y="1447800"/>
            <a:ext cx="0" cy="598488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2" name="Line 41"/>
          <p:cNvSpPr>
            <a:spLocks noChangeShapeType="1"/>
          </p:cNvSpPr>
          <p:nvPr/>
        </p:nvSpPr>
        <p:spPr bwMode="auto">
          <a:xfrm>
            <a:off x="2133600" y="2046288"/>
            <a:ext cx="4652963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31147" name="Picture 4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572000"/>
            <a:ext cx="2438400" cy="1539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Ví dụ - bước 2</a:t>
            </a:r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95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3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Các bước mã hóa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A0D0-8961-4B3A-AC5A-0D3ABF460D6F}" type="slidenum">
              <a:rPr lang="vi-VN" altLang="en-US" smtClean="0"/>
              <a:pPr/>
              <a:t>54</a:t>
            </a:fld>
            <a:endParaRPr lang="vi-VN" altLang="en-US"/>
          </a:p>
        </p:txBody>
      </p:sp>
      <p:graphicFrame>
        <p:nvGraphicFramePr>
          <p:cNvPr id="8194" name="Object 4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437967962"/>
              </p:ext>
            </p:extLst>
          </p:nvPr>
        </p:nvGraphicFramePr>
        <p:xfrm>
          <a:off x="1791373" y="2073364"/>
          <a:ext cx="5828994" cy="1727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71" name="Equation" r:id="rId3" imgW="2400120" imgH="711000" progId="Equation.3">
                  <p:embed/>
                </p:oleObj>
              </mc:Choice>
              <mc:Fallback>
                <p:oleObj name="Equation" r:id="rId3" imgW="240012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1373" y="2073364"/>
                        <a:ext cx="5828994" cy="1727109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28575" cmpd="sng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6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250313557"/>
              </p:ext>
            </p:extLst>
          </p:nvPr>
        </p:nvGraphicFramePr>
        <p:xfrm>
          <a:off x="2028868" y="4038600"/>
          <a:ext cx="5286332" cy="217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72" name="Equation" r:id="rId5" imgW="2286000" imgH="939600" progId="Equation.3">
                  <p:embed/>
                </p:oleObj>
              </mc:Choice>
              <mc:Fallback>
                <p:oleObj name="Equation" r:id="rId5" imgW="228600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8868" y="4038600"/>
                        <a:ext cx="5286332" cy="2173288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28575" cmpd="sng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496711" y="1367237"/>
            <a:ext cx="50292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vi-VN" altLang="en-US" sz="2200" b="1" dirty="0">
                <a:latin typeface="Arial"/>
                <a:cs typeface="Arial"/>
              </a:rPr>
              <a:t>Bước 3:</a:t>
            </a:r>
            <a:r>
              <a:rPr lang="vi-VN" altLang="en-US" sz="2200" dirty="0">
                <a:latin typeface="Arial"/>
                <a:cs typeface="Arial"/>
              </a:rPr>
              <a:t> Lập ma trận sinh </a:t>
            </a:r>
            <a:r>
              <a:rPr lang="vi-VN" altLang="en-US" sz="2200" b="1" dirty="0">
                <a:latin typeface="Arial"/>
                <a:cs typeface="Arial"/>
              </a:rPr>
              <a:t>G</a:t>
            </a:r>
            <a:r>
              <a:rPr lang="vi-VN" altLang="en-US" sz="2200" dirty="0">
                <a:latin typeface="Arial"/>
                <a:cs typeface="Arial"/>
              </a:rPr>
              <a:t>:</a:t>
            </a:r>
          </a:p>
        </p:txBody>
      </p:sp>
      <p:sp>
        <p:nvSpPr>
          <p:cNvPr id="8198" name="AutoShape 10"/>
          <p:cNvSpPr>
            <a:spLocks noChangeArrowheads="1"/>
          </p:cNvSpPr>
          <p:nvPr/>
        </p:nvSpPr>
        <p:spPr bwMode="auto">
          <a:xfrm>
            <a:off x="381000" y="4800600"/>
            <a:ext cx="1066800" cy="6096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FFFF66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04248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1150" name="Object 46"/>
          <p:cNvGraphicFramePr>
            <a:graphicFrameLocks noGrp="1" noChangeAspect="1"/>
          </p:cNvGraphicFramePr>
          <p:nvPr>
            <p:ph idx="1"/>
          </p:nvPr>
        </p:nvGraphicFramePr>
        <p:xfrm>
          <a:off x="152400" y="4579938"/>
          <a:ext cx="3840163" cy="143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82" name="Equation" r:id="rId3" imgW="1828800" imgH="685800" progId="Equation.3">
                  <p:embed/>
                </p:oleObj>
              </mc:Choice>
              <mc:Fallback>
                <p:oleObj name="Equation" r:id="rId3" imgW="1828800" imgH="685800" progId="Equation.3">
                  <p:embed/>
                  <p:pic>
                    <p:nvPicPr>
                      <p:cNvPr id="43115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579938"/>
                        <a:ext cx="3840163" cy="143986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4" name="Text Box 7"/>
          <p:cNvSpPr txBox="1">
            <a:spLocks noChangeArrowheads="1"/>
          </p:cNvSpPr>
          <p:nvPr/>
        </p:nvSpPr>
        <p:spPr bwMode="auto">
          <a:xfrm>
            <a:off x="2133600" y="1524000"/>
            <a:ext cx="4724400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ja-JP" sz="12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 </a:t>
            </a:r>
            <a:r>
              <a:rPr lang="vi-VN" altLang="ja-JP" sz="2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</a:t>
            </a:r>
            <a:r>
              <a:rPr lang="vi-VN" altLang="ja-JP" sz="2400" b="1" baseline="-25000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1       </a:t>
            </a:r>
            <a:r>
              <a:rPr lang="vi-VN" altLang="ja-JP" sz="2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</a:t>
            </a:r>
            <a:r>
              <a:rPr lang="vi-VN" altLang="ja-JP" sz="2400" b="1" baseline="-25000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2</a:t>
            </a:r>
            <a:r>
              <a:rPr lang="vi-VN" altLang="ja-JP" sz="2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   I</a:t>
            </a:r>
            <a:r>
              <a:rPr lang="vi-VN" altLang="ja-JP" sz="2400" b="1" baseline="-25000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3</a:t>
            </a:r>
            <a:r>
              <a:rPr lang="vi-VN" altLang="ja-JP" sz="2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   I</a:t>
            </a:r>
            <a:r>
              <a:rPr lang="vi-VN" altLang="ja-JP" sz="2400" b="1" baseline="-25000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4             </a:t>
            </a:r>
            <a:r>
              <a:rPr lang="vi-VN" altLang="ja-JP" sz="2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P</a:t>
            </a:r>
            <a:r>
              <a:rPr lang="vi-VN" altLang="ja-JP" sz="2400" b="1" baseline="-25000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1</a:t>
            </a:r>
            <a:r>
              <a:rPr lang="vi-VN" altLang="ja-JP" sz="2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  P</a:t>
            </a:r>
            <a:r>
              <a:rPr lang="vi-VN" altLang="ja-JP" sz="2400" b="1" baseline="-25000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2</a:t>
            </a:r>
            <a:r>
              <a:rPr lang="vi-VN" altLang="ja-JP" sz="2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  P</a:t>
            </a:r>
            <a:r>
              <a:rPr lang="vi-VN" altLang="ja-JP" sz="2400" b="1" baseline="-25000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3</a:t>
            </a:r>
            <a:endParaRPr lang="vi-VN" altLang="en-US" sz="2400">
              <a:ea typeface="MS Mincho" panose="02020609040205080304" pitchFamily="49" charset="-128"/>
            </a:endParaRPr>
          </a:p>
        </p:txBody>
      </p:sp>
      <p:grpSp>
        <p:nvGrpSpPr>
          <p:cNvPr id="10245" name="Group 8"/>
          <p:cNvGrpSpPr>
            <a:grpSpLocks/>
          </p:cNvGrpSpPr>
          <p:nvPr/>
        </p:nvGrpSpPr>
        <p:grpSpPr bwMode="auto">
          <a:xfrm rot="-5400000">
            <a:off x="4655344" y="2307432"/>
            <a:ext cx="471487" cy="412750"/>
            <a:chOff x="8064" y="11664"/>
            <a:chExt cx="432" cy="432"/>
          </a:xfrm>
        </p:grpSpPr>
        <p:sp>
          <p:nvSpPr>
            <p:cNvPr id="10279" name="AutoShape 9"/>
            <p:cNvSpPr>
              <a:spLocks noChangeArrowheads="1"/>
            </p:cNvSpPr>
            <p:nvPr/>
          </p:nvSpPr>
          <p:spPr bwMode="auto">
            <a:xfrm rot="5400000">
              <a:off x="8064" y="11664"/>
              <a:ext cx="432" cy="432"/>
            </a:xfrm>
            <a:prstGeom prst="flowChartDelay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280" name="AutoShape 10"/>
            <p:cNvSpPr>
              <a:spLocks noChangeArrowheads="1"/>
            </p:cNvSpPr>
            <p:nvPr/>
          </p:nvSpPr>
          <p:spPr bwMode="auto">
            <a:xfrm>
              <a:off x="8148" y="11744"/>
              <a:ext cx="273" cy="283"/>
            </a:xfrm>
            <a:prstGeom prst="flowChartOr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0246" name="Group 11"/>
          <p:cNvGrpSpPr>
            <a:grpSpLocks/>
          </p:cNvGrpSpPr>
          <p:nvPr/>
        </p:nvGrpSpPr>
        <p:grpSpPr bwMode="auto">
          <a:xfrm rot="-5400000">
            <a:off x="4655344" y="2921794"/>
            <a:ext cx="471488" cy="412750"/>
            <a:chOff x="8064" y="11664"/>
            <a:chExt cx="432" cy="432"/>
          </a:xfrm>
        </p:grpSpPr>
        <p:sp>
          <p:nvSpPr>
            <p:cNvPr id="10277" name="AutoShape 12"/>
            <p:cNvSpPr>
              <a:spLocks noChangeArrowheads="1"/>
            </p:cNvSpPr>
            <p:nvPr/>
          </p:nvSpPr>
          <p:spPr bwMode="auto">
            <a:xfrm rot="5400000">
              <a:off x="8064" y="11664"/>
              <a:ext cx="432" cy="432"/>
            </a:xfrm>
            <a:prstGeom prst="flowChartDelay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278" name="AutoShape 13"/>
            <p:cNvSpPr>
              <a:spLocks noChangeArrowheads="1"/>
            </p:cNvSpPr>
            <p:nvPr/>
          </p:nvSpPr>
          <p:spPr bwMode="auto">
            <a:xfrm>
              <a:off x="8148" y="11744"/>
              <a:ext cx="273" cy="283"/>
            </a:xfrm>
            <a:prstGeom prst="flowChartOr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0247" name="Group 14"/>
          <p:cNvGrpSpPr>
            <a:grpSpLocks/>
          </p:cNvGrpSpPr>
          <p:nvPr/>
        </p:nvGrpSpPr>
        <p:grpSpPr bwMode="auto">
          <a:xfrm rot="-5400000">
            <a:off x="4655344" y="3520282"/>
            <a:ext cx="471487" cy="412750"/>
            <a:chOff x="8064" y="11664"/>
            <a:chExt cx="432" cy="432"/>
          </a:xfrm>
        </p:grpSpPr>
        <p:sp>
          <p:nvSpPr>
            <p:cNvPr id="10275" name="AutoShape 15"/>
            <p:cNvSpPr>
              <a:spLocks noChangeArrowheads="1"/>
            </p:cNvSpPr>
            <p:nvPr/>
          </p:nvSpPr>
          <p:spPr bwMode="auto">
            <a:xfrm rot="5400000">
              <a:off x="8064" y="11664"/>
              <a:ext cx="432" cy="432"/>
            </a:xfrm>
            <a:prstGeom prst="flowChartDelay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276" name="AutoShape 16"/>
            <p:cNvSpPr>
              <a:spLocks noChangeArrowheads="1"/>
            </p:cNvSpPr>
            <p:nvPr/>
          </p:nvSpPr>
          <p:spPr bwMode="auto">
            <a:xfrm>
              <a:off x="8148" y="11744"/>
              <a:ext cx="273" cy="283"/>
            </a:xfrm>
            <a:prstGeom prst="flowChartOr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0248" name="Line 17"/>
          <p:cNvSpPr>
            <a:spLocks noChangeShapeType="1"/>
          </p:cNvSpPr>
          <p:nvPr/>
        </p:nvSpPr>
        <p:spPr bwMode="auto">
          <a:xfrm>
            <a:off x="4235450" y="2065338"/>
            <a:ext cx="0" cy="898525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9" name="Line 18"/>
          <p:cNvSpPr>
            <a:spLocks noChangeShapeType="1"/>
          </p:cNvSpPr>
          <p:nvPr/>
        </p:nvSpPr>
        <p:spPr bwMode="auto">
          <a:xfrm>
            <a:off x="4235450" y="2365375"/>
            <a:ext cx="449263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0" name="Line 19"/>
          <p:cNvSpPr>
            <a:spLocks noChangeShapeType="1"/>
          </p:cNvSpPr>
          <p:nvPr/>
        </p:nvSpPr>
        <p:spPr bwMode="auto">
          <a:xfrm>
            <a:off x="3633788" y="2046288"/>
            <a:ext cx="0" cy="1514475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1" name="Line 20"/>
          <p:cNvSpPr>
            <a:spLocks noChangeShapeType="1"/>
          </p:cNvSpPr>
          <p:nvPr/>
        </p:nvSpPr>
        <p:spPr bwMode="auto">
          <a:xfrm>
            <a:off x="3033713" y="2046288"/>
            <a:ext cx="0" cy="166370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2" name="Line 21"/>
          <p:cNvSpPr>
            <a:spLocks noChangeShapeType="1"/>
          </p:cNvSpPr>
          <p:nvPr/>
        </p:nvSpPr>
        <p:spPr bwMode="auto">
          <a:xfrm>
            <a:off x="2433638" y="2065338"/>
            <a:ext cx="0" cy="1795462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3" name="Line 22"/>
          <p:cNvSpPr>
            <a:spLocks noChangeShapeType="1"/>
          </p:cNvSpPr>
          <p:nvPr/>
        </p:nvSpPr>
        <p:spPr bwMode="auto">
          <a:xfrm>
            <a:off x="3633788" y="2513013"/>
            <a:ext cx="1050925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4" name="Line 23"/>
          <p:cNvSpPr>
            <a:spLocks noChangeShapeType="1"/>
          </p:cNvSpPr>
          <p:nvPr/>
        </p:nvSpPr>
        <p:spPr bwMode="auto">
          <a:xfrm>
            <a:off x="2433638" y="2663825"/>
            <a:ext cx="2251075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5" name="Line 24"/>
          <p:cNvSpPr>
            <a:spLocks noChangeShapeType="1"/>
          </p:cNvSpPr>
          <p:nvPr/>
        </p:nvSpPr>
        <p:spPr bwMode="auto">
          <a:xfrm>
            <a:off x="4235450" y="2962275"/>
            <a:ext cx="449263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6" name="Line 25"/>
          <p:cNvSpPr>
            <a:spLocks noChangeShapeType="1"/>
          </p:cNvSpPr>
          <p:nvPr/>
        </p:nvSpPr>
        <p:spPr bwMode="auto">
          <a:xfrm>
            <a:off x="3033713" y="3111500"/>
            <a:ext cx="16510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7" name="Line 26"/>
          <p:cNvSpPr>
            <a:spLocks noChangeShapeType="1"/>
          </p:cNvSpPr>
          <p:nvPr/>
        </p:nvSpPr>
        <p:spPr bwMode="auto">
          <a:xfrm>
            <a:off x="2433638" y="3260725"/>
            <a:ext cx="2251075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8" name="Line 27"/>
          <p:cNvSpPr>
            <a:spLocks noChangeShapeType="1"/>
          </p:cNvSpPr>
          <p:nvPr/>
        </p:nvSpPr>
        <p:spPr bwMode="auto">
          <a:xfrm>
            <a:off x="2433638" y="3859213"/>
            <a:ext cx="2251075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9" name="Line 28"/>
          <p:cNvSpPr>
            <a:spLocks noChangeShapeType="1"/>
          </p:cNvSpPr>
          <p:nvPr/>
        </p:nvSpPr>
        <p:spPr bwMode="auto">
          <a:xfrm>
            <a:off x="3033713" y="3709988"/>
            <a:ext cx="16510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0" name="Line 29"/>
          <p:cNvSpPr>
            <a:spLocks noChangeShapeType="1"/>
          </p:cNvSpPr>
          <p:nvPr/>
        </p:nvSpPr>
        <p:spPr bwMode="auto">
          <a:xfrm>
            <a:off x="3633788" y="3560763"/>
            <a:ext cx="1050925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1" name="Line 30"/>
          <p:cNvSpPr>
            <a:spLocks noChangeShapeType="1"/>
          </p:cNvSpPr>
          <p:nvPr/>
        </p:nvSpPr>
        <p:spPr bwMode="auto">
          <a:xfrm>
            <a:off x="2133600" y="1447800"/>
            <a:ext cx="4652963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2" name="Line 31"/>
          <p:cNvSpPr>
            <a:spLocks noChangeShapeType="1"/>
          </p:cNvSpPr>
          <p:nvPr/>
        </p:nvSpPr>
        <p:spPr bwMode="auto">
          <a:xfrm>
            <a:off x="2133600" y="1612900"/>
            <a:ext cx="0" cy="449263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3" name="Line 32"/>
          <p:cNvSpPr>
            <a:spLocks noChangeShapeType="1"/>
          </p:cNvSpPr>
          <p:nvPr/>
        </p:nvSpPr>
        <p:spPr bwMode="auto">
          <a:xfrm>
            <a:off x="2133600" y="1447800"/>
            <a:ext cx="0" cy="598488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4" name="Line 33"/>
          <p:cNvSpPr>
            <a:spLocks noChangeShapeType="1"/>
          </p:cNvSpPr>
          <p:nvPr/>
        </p:nvSpPr>
        <p:spPr bwMode="auto">
          <a:xfrm>
            <a:off x="4835525" y="1447800"/>
            <a:ext cx="0" cy="598488"/>
          </a:xfrm>
          <a:prstGeom prst="line">
            <a:avLst/>
          </a:prstGeom>
          <a:noFill/>
          <a:ln w="28575">
            <a:solidFill>
              <a:srgbClr val="00006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5" name="Line 34"/>
          <p:cNvSpPr>
            <a:spLocks noChangeShapeType="1"/>
          </p:cNvSpPr>
          <p:nvPr/>
        </p:nvSpPr>
        <p:spPr bwMode="auto">
          <a:xfrm>
            <a:off x="5135563" y="2495550"/>
            <a:ext cx="149225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6" name="Line 35"/>
          <p:cNvSpPr>
            <a:spLocks noChangeShapeType="1"/>
          </p:cNvSpPr>
          <p:nvPr/>
        </p:nvSpPr>
        <p:spPr bwMode="auto">
          <a:xfrm flipV="1">
            <a:off x="5284788" y="2046288"/>
            <a:ext cx="0" cy="449262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7" name="Line 36"/>
          <p:cNvSpPr>
            <a:spLocks noChangeShapeType="1"/>
          </p:cNvSpPr>
          <p:nvPr/>
        </p:nvSpPr>
        <p:spPr bwMode="auto">
          <a:xfrm flipV="1">
            <a:off x="5870575" y="2046288"/>
            <a:ext cx="0" cy="1046162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8" name="Line 37"/>
          <p:cNvSpPr>
            <a:spLocks noChangeShapeType="1"/>
          </p:cNvSpPr>
          <p:nvPr/>
        </p:nvSpPr>
        <p:spPr bwMode="auto">
          <a:xfrm flipV="1">
            <a:off x="6470650" y="2046288"/>
            <a:ext cx="0" cy="164465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9" name="Line 38"/>
          <p:cNvSpPr>
            <a:spLocks noChangeShapeType="1"/>
          </p:cNvSpPr>
          <p:nvPr/>
        </p:nvSpPr>
        <p:spPr bwMode="auto">
          <a:xfrm>
            <a:off x="5119688" y="3108325"/>
            <a:ext cx="750887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0" name="Line 39"/>
          <p:cNvSpPr>
            <a:spLocks noChangeShapeType="1"/>
          </p:cNvSpPr>
          <p:nvPr/>
        </p:nvSpPr>
        <p:spPr bwMode="auto">
          <a:xfrm>
            <a:off x="5105400" y="3708400"/>
            <a:ext cx="1350963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1" name="Line 40"/>
          <p:cNvSpPr>
            <a:spLocks noChangeShapeType="1"/>
          </p:cNvSpPr>
          <p:nvPr/>
        </p:nvSpPr>
        <p:spPr bwMode="auto">
          <a:xfrm>
            <a:off x="6786563" y="1447800"/>
            <a:ext cx="0" cy="598488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2" name="Line 41"/>
          <p:cNvSpPr>
            <a:spLocks noChangeShapeType="1"/>
          </p:cNvSpPr>
          <p:nvPr/>
        </p:nvSpPr>
        <p:spPr bwMode="auto">
          <a:xfrm>
            <a:off x="2133600" y="2046288"/>
            <a:ext cx="4652963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31147" name="Picture 4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572000"/>
            <a:ext cx="2438400" cy="1539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1148" name="Picture 4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319588"/>
            <a:ext cx="2362200" cy="19288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Ví dụ - bước 3</a:t>
            </a:r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48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3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Các bước mã hóa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56</a:t>
            </a:fld>
            <a:endParaRPr lang="en-US"/>
          </a:p>
        </p:txBody>
      </p:sp>
      <p:graphicFrame>
        <p:nvGraphicFramePr>
          <p:cNvPr id="9218" name="Object 15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3543300" y="3657600"/>
          <a:ext cx="2057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95" name="Equation" r:id="rId3" imgW="2057400" imgH="228600" progId="Equation.3">
                  <p:embed/>
                </p:oleObj>
              </mc:Choice>
              <mc:Fallback>
                <p:oleObj name="Equation" r:id="rId3" imgW="2057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3300" y="3657600"/>
                        <a:ext cx="2057400" cy="22860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FFFF"/>
                          </a:gs>
                          <a:gs pos="100000">
                            <a:srgbClr val="FFFF66"/>
                          </a:gs>
                        </a:gsLst>
                        <a:lin ang="18900000" scaled="1"/>
                      </a:gradFill>
                      <a:ln w="28575" cmpd="sng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1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37768101"/>
              </p:ext>
            </p:extLst>
          </p:nvPr>
        </p:nvGraphicFramePr>
        <p:xfrm>
          <a:off x="304800" y="2895600"/>
          <a:ext cx="8606962" cy="215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96" name="Equation" r:id="rId5" imgW="3746160" imgH="939600" progId="Equation.3">
                  <p:embed/>
                </p:oleObj>
              </mc:Choice>
              <mc:Fallback>
                <p:oleObj name="Equation" r:id="rId5" imgW="374616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895600"/>
                        <a:ext cx="8606962" cy="21590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28575" cmpd="sng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457200" y="1447800"/>
            <a:ext cx="8001000" cy="104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600"/>
              </a:spcBef>
            </a:pPr>
            <a:r>
              <a:rPr lang="vi-VN" altLang="en-US" sz="2200" b="1" dirty="0">
                <a:latin typeface="Arial"/>
                <a:cs typeface="Arial"/>
              </a:rPr>
              <a:t>Bước 4:</a:t>
            </a:r>
            <a:r>
              <a:rPr lang="vi-VN" altLang="en-US" sz="2200" dirty="0">
                <a:latin typeface="Arial"/>
                <a:cs typeface="Arial"/>
              </a:rPr>
              <a:t> Xác định từ mã khối tuyến tính bằng cách nhân </a:t>
            </a:r>
            <a:r>
              <a:rPr lang="vi-VN" altLang="en-US" sz="2200" b="1" dirty="0">
                <a:latin typeface="Arial"/>
                <a:cs typeface="Arial"/>
              </a:rPr>
              <a:t>m</a:t>
            </a:r>
            <a:r>
              <a:rPr lang="vi-VN" altLang="en-US" sz="2200" dirty="0">
                <a:latin typeface="Arial"/>
                <a:cs typeface="Arial"/>
              </a:rPr>
              <a:t> với </a:t>
            </a:r>
            <a:r>
              <a:rPr lang="vi-VN" altLang="en-US" sz="2200" b="1" dirty="0">
                <a:latin typeface="Arial"/>
                <a:cs typeface="Arial"/>
              </a:rPr>
              <a:t>G, </a:t>
            </a:r>
            <a:r>
              <a:rPr lang="vi-VN" altLang="en-US" sz="2200" dirty="0">
                <a:latin typeface="Arial"/>
                <a:cs typeface="Arial"/>
              </a:rPr>
              <a:t>trong đó</a:t>
            </a:r>
            <a:r>
              <a:rPr lang="vi-VN" altLang="en-US" sz="2200" b="1" dirty="0">
                <a:latin typeface="Arial"/>
                <a:cs typeface="Arial"/>
              </a:rPr>
              <a:t> m </a:t>
            </a:r>
            <a:r>
              <a:rPr lang="vi-VN" altLang="en-US" sz="2200" dirty="0">
                <a:latin typeface="Arial"/>
                <a:cs typeface="Arial"/>
              </a:rPr>
              <a:t>là vector tin:</a:t>
            </a:r>
          </a:p>
        </p:txBody>
      </p:sp>
    </p:spTree>
    <p:extLst>
      <p:ext uri="{BB962C8B-B14F-4D97-AF65-F5344CB8AC3E}">
        <p14:creationId xmlns:p14="http://schemas.microsoft.com/office/powerpoint/2010/main" val="30951407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 Box 7"/>
          <p:cNvSpPr txBox="1">
            <a:spLocks noChangeArrowheads="1"/>
          </p:cNvSpPr>
          <p:nvPr/>
        </p:nvSpPr>
        <p:spPr bwMode="auto">
          <a:xfrm>
            <a:off x="2133600" y="1524000"/>
            <a:ext cx="4724400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ja-JP" sz="12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 </a:t>
            </a:r>
            <a:r>
              <a:rPr lang="vi-VN" altLang="ja-JP" sz="2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</a:t>
            </a:r>
            <a:r>
              <a:rPr lang="vi-VN" altLang="ja-JP" sz="2400" b="1" baseline="-25000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1       </a:t>
            </a:r>
            <a:r>
              <a:rPr lang="vi-VN" altLang="ja-JP" sz="2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</a:t>
            </a:r>
            <a:r>
              <a:rPr lang="vi-VN" altLang="ja-JP" sz="2400" b="1" baseline="-25000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2</a:t>
            </a:r>
            <a:r>
              <a:rPr lang="vi-VN" altLang="ja-JP" sz="2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   I</a:t>
            </a:r>
            <a:r>
              <a:rPr lang="vi-VN" altLang="ja-JP" sz="2400" b="1" baseline="-25000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3</a:t>
            </a:r>
            <a:r>
              <a:rPr lang="vi-VN" altLang="ja-JP" sz="2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   I</a:t>
            </a:r>
            <a:r>
              <a:rPr lang="vi-VN" altLang="ja-JP" sz="2400" b="1" baseline="-25000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4             </a:t>
            </a:r>
            <a:r>
              <a:rPr lang="vi-VN" altLang="ja-JP" sz="2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P</a:t>
            </a:r>
            <a:r>
              <a:rPr lang="vi-VN" altLang="ja-JP" sz="2400" b="1" baseline="-25000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1</a:t>
            </a:r>
            <a:r>
              <a:rPr lang="vi-VN" altLang="ja-JP" sz="2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  P</a:t>
            </a:r>
            <a:r>
              <a:rPr lang="vi-VN" altLang="ja-JP" sz="2400" b="1" baseline="-25000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2</a:t>
            </a:r>
            <a:r>
              <a:rPr lang="vi-VN" altLang="ja-JP" sz="2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  P</a:t>
            </a:r>
            <a:r>
              <a:rPr lang="vi-VN" altLang="ja-JP" sz="2400" b="1" baseline="-25000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3</a:t>
            </a:r>
            <a:endParaRPr lang="vi-VN" altLang="en-US" sz="2400">
              <a:ea typeface="MS Mincho" panose="02020609040205080304" pitchFamily="49" charset="-128"/>
            </a:endParaRPr>
          </a:p>
        </p:txBody>
      </p:sp>
      <p:grpSp>
        <p:nvGrpSpPr>
          <p:cNvPr id="10245" name="Group 8"/>
          <p:cNvGrpSpPr>
            <a:grpSpLocks/>
          </p:cNvGrpSpPr>
          <p:nvPr/>
        </p:nvGrpSpPr>
        <p:grpSpPr bwMode="auto">
          <a:xfrm rot="-5400000">
            <a:off x="4655344" y="2307432"/>
            <a:ext cx="471487" cy="412750"/>
            <a:chOff x="8064" y="11664"/>
            <a:chExt cx="432" cy="432"/>
          </a:xfrm>
        </p:grpSpPr>
        <p:sp>
          <p:nvSpPr>
            <p:cNvPr id="10279" name="AutoShape 9"/>
            <p:cNvSpPr>
              <a:spLocks noChangeArrowheads="1"/>
            </p:cNvSpPr>
            <p:nvPr/>
          </p:nvSpPr>
          <p:spPr bwMode="auto">
            <a:xfrm rot="5400000">
              <a:off x="8064" y="11664"/>
              <a:ext cx="432" cy="432"/>
            </a:xfrm>
            <a:prstGeom prst="flowChartDelay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280" name="AutoShape 10"/>
            <p:cNvSpPr>
              <a:spLocks noChangeArrowheads="1"/>
            </p:cNvSpPr>
            <p:nvPr/>
          </p:nvSpPr>
          <p:spPr bwMode="auto">
            <a:xfrm>
              <a:off x="8148" y="11744"/>
              <a:ext cx="273" cy="283"/>
            </a:xfrm>
            <a:prstGeom prst="flowChartOr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0246" name="Group 11"/>
          <p:cNvGrpSpPr>
            <a:grpSpLocks/>
          </p:cNvGrpSpPr>
          <p:nvPr/>
        </p:nvGrpSpPr>
        <p:grpSpPr bwMode="auto">
          <a:xfrm rot="-5400000">
            <a:off x="4655344" y="2921794"/>
            <a:ext cx="471488" cy="412750"/>
            <a:chOff x="8064" y="11664"/>
            <a:chExt cx="432" cy="432"/>
          </a:xfrm>
        </p:grpSpPr>
        <p:sp>
          <p:nvSpPr>
            <p:cNvPr id="10277" name="AutoShape 12"/>
            <p:cNvSpPr>
              <a:spLocks noChangeArrowheads="1"/>
            </p:cNvSpPr>
            <p:nvPr/>
          </p:nvSpPr>
          <p:spPr bwMode="auto">
            <a:xfrm rot="5400000">
              <a:off x="8064" y="11664"/>
              <a:ext cx="432" cy="432"/>
            </a:xfrm>
            <a:prstGeom prst="flowChartDelay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278" name="AutoShape 13"/>
            <p:cNvSpPr>
              <a:spLocks noChangeArrowheads="1"/>
            </p:cNvSpPr>
            <p:nvPr/>
          </p:nvSpPr>
          <p:spPr bwMode="auto">
            <a:xfrm>
              <a:off x="8148" y="11744"/>
              <a:ext cx="273" cy="283"/>
            </a:xfrm>
            <a:prstGeom prst="flowChartOr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0247" name="Group 14"/>
          <p:cNvGrpSpPr>
            <a:grpSpLocks/>
          </p:cNvGrpSpPr>
          <p:nvPr/>
        </p:nvGrpSpPr>
        <p:grpSpPr bwMode="auto">
          <a:xfrm rot="-5400000">
            <a:off x="4655344" y="3520282"/>
            <a:ext cx="471487" cy="412750"/>
            <a:chOff x="8064" y="11664"/>
            <a:chExt cx="432" cy="432"/>
          </a:xfrm>
        </p:grpSpPr>
        <p:sp>
          <p:nvSpPr>
            <p:cNvPr id="10275" name="AutoShape 15"/>
            <p:cNvSpPr>
              <a:spLocks noChangeArrowheads="1"/>
            </p:cNvSpPr>
            <p:nvPr/>
          </p:nvSpPr>
          <p:spPr bwMode="auto">
            <a:xfrm rot="5400000">
              <a:off x="8064" y="11664"/>
              <a:ext cx="432" cy="432"/>
            </a:xfrm>
            <a:prstGeom prst="flowChartDelay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276" name="AutoShape 16"/>
            <p:cNvSpPr>
              <a:spLocks noChangeArrowheads="1"/>
            </p:cNvSpPr>
            <p:nvPr/>
          </p:nvSpPr>
          <p:spPr bwMode="auto">
            <a:xfrm>
              <a:off x="8148" y="11744"/>
              <a:ext cx="273" cy="283"/>
            </a:xfrm>
            <a:prstGeom prst="flowChartOr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0248" name="Line 17"/>
          <p:cNvSpPr>
            <a:spLocks noChangeShapeType="1"/>
          </p:cNvSpPr>
          <p:nvPr/>
        </p:nvSpPr>
        <p:spPr bwMode="auto">
          <a:xfrm>
            <a:off x="4235450" y="2065338"/>
            <a:ext cx="0" cy="898525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9" name="Line 18"/>
          <p:cNvSpPr>
            <a:spLocks noChangeShapeType="1"/>
          </p:cNvSpPr>
          <p:nvPr/>
        </p:nvSpPr>
        <p:spPr bwMode="auto">
          <a:xfrm>
            <a:off x="4235450" y="2365375"/>
            <a:ext cx="449263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0" name="Line 19"/>
          <p:cNvSpPr>
            <a:spLocks noChangeShapeType="1"/>
          </p:cNvSpPr>
          <p:nvPr/>
        </p:nvSpPr>
        <p:spPr bwMode="auto">
          <a:xfrm>
            <a:off x="3633788" y="2046288"/>
            <a:ext cx="0" cy="1514475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1" name="Line 20"/>
          <p:cNvSpPr>
            <a:spLocks noChangeShapeType="1"/>
          </p:cNvSpPr>
          <p:nvPr/>
        </p:nvSpPr>
        <p:spPr bwMode="auto">
          <a:xfrm>
            <a:off x="3033713" y="2046288"/>
            <a:ext cx="0" cy="166370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2" name="Line 21"/>
          <p:cNvSpPr>
            <a:spLocks noChangeShapeType="1"/>
          </p:cNvSpPr>
          <p:nvPr/>
        </p:nvSpPr>
        <p:spPr bwMode="auto">
          <a:xfrm>
            <a:off x="2433638" y="2065338"/>
            <a:ext cx="0" cy="1795462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3" name="Line 22"/>
          <p:cNvSpPr>
            <a:spLocks noChangeShapeType="1"/>
          </p:cNvSpPr>
          <p:nvPr/>
        </p:nvSpPr>
        <p:spPr bwMode="auto">
          <a:xfrm>
            <a:off x="3633788" y="2513013"/>
            <a:ext cx="1050925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4" name="Line 23"/>
          <p:cNvSpPr>
            <a:spLocks noChangeShapeType="1"/>
          </p:cNvSpPr>
          <p:nvPr/>
        </p:nvSpPr>
        <p:spPr bwMode="auto">
          <a:xfrm>
            <a:off x="2433638" y="2663825"/>
            <a:ext cx="2251075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5" name="Line 24"/>
          <p:cNvSpPr>
            <a:spLocks noChangeShapeType="1"/>
          </p:cNvSpPr>
          <p:nvPr/>
        </p:nvSpPr>
        <p:spPr bwMode="auto">
          <a:xfrm>
            <a:off x="4235450" y="2962275"/>
            <a:ext cx="449263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6" name="Line 25"/>
          <p:cNvSpPr>
            <a:spLocks noChangeShapeType="1"/>
          </p:cNvSpPr>
          <p:nvPr/>
        </p:nvSpPr>
        <p:spPr bwMode="auto">
          <a:xfrm>
            <a:off x="3033713" y="3111500"/>
            <a:ext cx="16510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7" name="Line 26"/>
          <p:cNvSpPr>
            <a:spLocks noChangeShapeType="1"/>
          </p:cNvSpPr>
          <p:nvPr/>
        </p:nvSpPr>
        <p:spPr bwMode="auto">
          <a:xfrm>
            <a:off x="2433638" y="3260725"/>
            <a:ext cx="2251075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8" name="Line 27"/>
          <p:cNvSpPr>
            <a:spLocks noChangeShapeType="1"/>
          </p:cNvSpPr>
          <p:nvPr/>
        </p:nvSpPr>
        <p:spPr bwMode="auto">
          <a:xfrm>
            <a:off x="2433638" y="3859213"/>
            <a:ext cx="2251075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9" name="Line 28"/>
          <p:cNvSpPr>
            <a:spLocks noChangeShapeType="1"/>
          </p:cNvSpPr>
          <p:nvPr/>
        </p:nvSpPr>
        <p:spPr bwMode="auto">
          <a:xfrm>
            <a:off x="3033713" y="3709988"/>
            <a:ext cx="16510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0" name="Line 29"/>
          <p:cNvSpPr>
            <a:spLocks noChangeShapeType="1"/>
          </p:cNvSpPr>
          <p:nvPr/>
        </p:nvSpPr>
        <p:spPr bwMode="auto">
          <a:xfrm>
            <a:off x="3633788" y="3560763"/>
            <a:ext cx="1050925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1" name="Line 30"/>
          <p:cNvSpPr>
            <a:spLocks noChangeShapeType="1"/>
          </p:cNvSpPr>
          <p:nvPr/>
        </p:nvSpPr>
        <p:spPr bwMode="auto">
          <a:xfrm>
            <a:off x="2133600" y="1447800"/>
            <a:ext cx="4652963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2" name="Line 31"/>
          <p:cNvSpPr>
            <a:spLocks noChangeShapeType="1"/>
          </p:cNvSpPr>
          <p:nvPr/>
        </p:nvSpPr>
        <p:spPr bwMode="auto">
          <a:xfrm>
            <a:off x="2133600" y="1612900"/>
            <a:ext cx="0" cy="449263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3" name="Line 32"/>
          <p:cNvSpPr>
            <a:spLocks noChangeShapeType="1"/>
          </p:cNvSpPr>
          <p:nvPr/>
        </p:nvSpPr>
        <p:spPr bwMode="auto">
          <a:xfrm>
            <a:off x="2133600" y="1447800"/>
            <a:ext cx="0" cy="598488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4" name="Line 33"/>
          <p:cNvSpPr>
            <a:spLocks noChangeShapeType="1"/>
          </p:cNvSpPr>
          <p:nvPr/>
        </p:nvSpPr>
        <p:spPr bwMode="auto">
          <a:xfrm>
            <a:off x="4835525" y="1447800"/>
            <a:ext cx="0" cy="598488"/>
          </a:xfrm>
          <a:prstGeom prst="line">
            <a:avLst/>
          </a:prstGeom>
          <a:noFill/>
          <a:ln w="28575">
            <a:solidFill>
              <a:srgbClr val="00006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5" name="Line 34"/>
          <p:cNvSpPr>
            <a:spLocks noChangeShapeType="1"/>
          </p:cNvSpPr>
          <p:nvPr/>
        </p:nvSpPr>
        <p:spPr bwMode="auto">
          <a:xfrm>
            <a:off x="5135563" y="2495550"/>
            <a:ext cx="149225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6" name="Line 35"/>
          <p:cNvSpPr>
            <a:spLocks noChangeShapeType="1"/>
          </p:cNvSpPr>
          <p:nvPr/>
        </p:nvSpPr>
        <p:spPr bwMode="auto">
          <a:xfrm flipV="1">
            <a:off x="5284788" y="2046288"/>
            <a:ext cx="0" cy="449262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7" name="Line 36"/>
          <p:cNvSpPr>
            <a:spLocks noChangeShapeType="1"/>
          </p:cNvSpPr>
          <p:nvPr/>
        </p:nvSpPr>
        <p:spPr bwMode="auto">
          <a:xfrm flipV="1">
            <a:off x="5870575" y="2046288"/>
            <a:ext cx="0" cy="1046162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8" name="Line 37"/>
          <p:cNvSpPr>
            <a:spLocks noChangeShapeType="1"/>
          </p:cNvSpPr>
          <p:nvPr/>
        </p:nvSpPr>
        <p:spPr bwMode="auto">
          <a:xfrm flipV="1">
            <a:off x="6470650" y="2046288"/>
            <a:ext cx="0" cy="164465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9" name="Line 38"/>
          <p:cNvSpPr>
            <a:spLocks noChangeShapeType="1"/>
          </p:cNvSpPr>
          <p:nvPr/>
        </p:nvSpPr>
        <p:spPr bwMode="auto">
          <a:xfrm>
            <a:off x="5119688" y="3108325"/>
            <a:ext cx="750887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0" name="Line 39"/>
          <p:cNvSpPr>
            <a:spLocks noChangeShapeType="1"/>
          </p:cNvSpPr>
          <p:nvPr/>
        </p:nvSpPr>
        <p:spPr bwMode="auto">
          <a:xfrm>
            <a:off x="5105400" y="3708400"/>
            <a:ext cx="1350963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1" name="Line 40"/>
          <p:cNvSpPr>
            <a:spLocks noChangeShapeType="1"/>
          </p:cNvSpPr>
          <p:nvPr/>
        </p:nvSpPr>
        <p:spPr bwMode="auto">
          <a:xfrm>
            <a:off x="6786563" y="1447800"/>
            <a:ext cx="0" cy="598488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2" name="Line 41"/>
          <p:cNvSpPr>
            <a:spLocks noChangeShapeType="1"/>
          </p:cNvSpPr>
          <p:nvPr/>
        </p:nvSpPr>
        <p:spPr bwMode="auto">
          <a:xfrm>
            <a:off x="2133600" y="2046288"/>
            <a:ext cx="4652963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31148" name="Picture 4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94175"/>
            <a:ext cx="2362200" cy="19288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Ví dụ - bước 4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44" name="Text Box 41">
            <a:extLst>
              <a:ext uri="{FF2B5EF4-FFF2-40B4-BE49-F238E27FC236}">
                <a16:creationId xmlns:a16="http://schemas.microsoft.com/office/drawing/2014/main" id="{23CA7FA5-15E8-C947-AE6E-608361390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4495800"/>
            <a:ext cx="3657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vi-V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bit tin là: </a:t>
            </a:r>
            <a:r>
              <a:rPr lang="vi-V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1 0 1 1</a:t>
            </a:r>
          </a:p>
        </p:txBody>
      </p:sp>
      <p:sp>
        <p:nvSpPr>
          <p:cNvPr id="45" name="Text Box 42">
            <a:extLst>
              <a:ext uri="{FF2B5EF4-FFF2-40B4-BE49-F238E27FC236}">
                <a16:creationId xmlns:a16="http://schemas.microsoft.com/office/drawing/2014/main" id="{F8BC02C3-5FCA-5847-985C-287AC1323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5105400"/>
            <a:ext cx="3657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vi-V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bit dư là: </a:t>
            </a:r>
            <a:r>
              <a:rPr lang="vi-V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1 0 0</a:t>
            </a:r>
          </a:p>
        </p:txBody>
      </p:sp>
      <p:sp>
        <p:nvSpPr>
          <p:cNvPr id="46" name="Text Box 43">
            <a:extLst>
              <a:ext uri="{FF2B5EF4-FFF2-40B4-BE49-F238E27FC236}">
                <a16:creationId xmlns:a16="http://schemas.microsoft.com/office/drawing/2014/main" id="{6F15906C-8846-5843-B709-F5BF9E0B7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5715000"/>
            <a:ext cx="480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vi-V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Từ mã khối phát đi: </a:t>
            </a:r>
            <a:r>
              <a:rPr lang="vi-V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1 0 1 1 </a:t>
            </a:r>
            <a:r>
              <a:rPr lang="vi-V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1 0 0</a:t>
            </a:r>
          </a:p>
        </p:txBody>
      </p:sp>
    </p:spTree>
    <p:extLst>
      <p:ext uri="{BB962C8B-B14F-4D97-AF65-F5344CB8AC3E}">
        <p14:creationId xmlns:p14="http://schemas.microsoft.com/office/powerpoint/2010/main" val="194051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304800" y="1288700"/>
            <a:ext cx="8534400" cy="39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  <a:buSzPct val="60000"/>
              <a:buFont typeface="Wingdings" pitchFamily="2" charset="2"/>
              <a:buChar char="q"/>
            </a:pPr>
            <a:r>
              <a:rPr lang="vi-VN" altLang="en-US" sz="2200" dirty="0">
                <a:solidFill>
                  <a:srgbClr val="0432FF"/>
                </a:solidFill>
                <a:latin typeface="Arial"/>
                <a:cs typeface="Arial"/>
              </a:rPr>
              <a:t>Nguyên tắc giải mã: </a:t>
            </a:r>
            <a:r>
              <a:rPr lang="vi-VN" altLang="en-US" sz="2200" dirty="0">
                <a:latin typeface="Arial"/>
                <a:cs typeface="Arial"/>
              </a:rPr>
              <a:t>dựa vào bảng syndrome để suy ra: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  <a:buSzPct val="60000"/>
              <a:buFont typeface="Wingdings" pitchFamily="2" charset="2"/>
              <a:buChar char="Ø"/>
            </a:pPr>
            <a:r>
              <a:rPr lang="vi-VN" altLang="en-US" sz="2200" dirty="0">
                <a:latin typeface="Arial"/>
                <a:cs typeface="Arial"/>
              </a:rPr>
              <a:t>Từ mã thu có lỗi hay không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  <a:buSzPct val="60000"/>
              <a:buFont typeface="Wingdings" pitchFamily="2" charset="2"/>
              <a:buChar char="Ø"/>
            </a:pPr>
            <a:r>
              <a:rPr lang="vi-VN" altLang="en-US" sz="2200" dirty="0">
                <a:latin typeface="Arial"/>
                <a:cs typeface="Arial"/>
              </a:rPr>
              <a:t>Vị trí lỗi ở đâu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  <a:buSzPct val="60000"/>
              <a:buFont typeface="Wingdings" pitchFamily="2" charset="2"/>
              <a:buChar char="q"/>
            </a:pPr>
            <a:r>
              <a:rPr lang="vi-VN" altLang="en-US" sz="2200" dirty="0">
                <a:solidFill>
                  <a:srgbClr val="0432FF"/>
                </a:solidFill>
                <a:latin typeface="Arial"/>
                <a:cs typeface="Arial"/>
              </a:rPr>
              <a:t>Syndrome </a:t>
            </a:r>
            <a:r>
              <a:rPr lang="vi-VN" altLang="en-US" sz="2200" dirty="0">
                <a:latin typeface="Arial"/>
                <a:cs typeface="Arial"/>
              </a:rPr>
              <a:t>là</a:t>
            </a:r>
            <a:r>
              <a:rPr lang="vi-VN" alt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vi-VN" altLang="en-US" sz="2200" dirty="0">
                <a:latin typeface="Arial"/>
                <a:cs typeface="Arial"/>
              </a:rPr>
              <a:t>từ mã chỉ phụ thuộc vào từ mã thu, không phụ thuộc vào từ mã phát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  <a:buSzPct val="60000"/>
              <a:buFont typeface="Wingdings" pitchFamily="2" charset="2"/>
              <a:buChar char="q"/>
            </a:pPr>
            <a:r>
              <a:rPr lang="vi-VN" altLang="en-US" sz="2200" dirty="0">
                <a:solidFill>
                  <a:srgbClr val="0432FF"/>
                </a:solidFill>
                <a:latin typeface="Arial"/>
                <a:cs typeface="Arial"/>
              </a:rPr>
              <a:t>Bảng syndrome: </a:t>
            </a:r>
            <a:r>
              <a:rPr lang="vi-VN" altLang="en-US" sz="2200" dirty="0">
                <a:latin typeface="Arial"/>
                <a:cs typeface="Arial"/>
              </a:rPr>
              <a:t>tập hợp tất cả các syndrome có thể có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  <a:buSzPct val="60000"/>
              <a:buFont typeface="Wingdings" pitchFamily="2" charset="2"/>
              <a:buChar char="q"/>
            </a:pPr>
            <a:endParaRPr lang="vi-VN" altLang="en-US" sz="2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Giải mã</a:t>
            </a:r>
            <a:endParaRPr lang="en-US" sz="3200" dirty="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B2B3CE9-32F1-8A44-B0ED-6E78AA4886D6}"/>
                  </a:ext>
                </a:extLst>
              </p14:cNvPr>
              <p14:cNvContentPartPr/>
              <p14:nvPr/>
            </p14:nvContentPartPr>
            <p14:xfrm>
              <a:off x="1059120" y="1778040"/>
              <a:ext cx="5058360" cy="1844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B2B3CE9-32F1-8A44-B0ED-6E78AA4886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9760" y="1768680"/>
                <a:ext cx="5077080" cy="186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27857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Tính syndrome</a:t>
            </a:r>
            <a:endParaRPr lang="en-US" sz="3200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4">
                <a:extLst>
                  <a:ext uri="{FF2B5EF4-FFF2-40B4-BE49-F238E27FC236}">
                    <a16:creationId xmlns:a16="http://schemas.microsoft.com/office/drawing/2014/main" id="{D3A38EF1-17D2-344C-8227-D57BD26BE6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1066800"/>
                <a:ext cx="8458200" cy="51617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342900" indent="-342900" eaLnBrk="1" hangingPunct="1">
                  <a:lnSpc>
                    <a:spcPct val="150000"/>
                  </a:lnSpc>
                  <a:spcBef>
                    <a:spcPts val="600"/>
                  </a:spcBef>
                  <a:buClr>
                    <a:srgbClr val="002060"/>
                  </a:buClr>
                  <a:buSzPct val="60000"/>
                  <a:buFont typeface="Wingdings" pitchFamily="2" charset="2"/>
                  <a:buChar char="q"/>
                </a:pPr>
                <a:r>
                  <a:rPr lang="vi-VN" altLang="en-US" sz="2100" dirty="0">
                    <a:latin typeface="Arial"/>
                    <a:cs typeface="Arial"/>
                  </a:rPr>
                  <a:t>Vector lỗi e: là từ mã có độ dài bằng độ dài từ mã thu, có bit 1 ở những vị trí lỗi</a:t>
                </a: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ts val="600"/>
                  </a:spcBef>
                  <a:buClr>
                    <a:srgbClr val="002060"/>
                  </a:buClr>
                  <a:buSzPct val="60000"/>
                  <a:buFont typeface="Wingdings" pitchFamily="2" charset="2"/>
                  <a:buChar char="Ø"/>
                </a:pPr>
                <a:r>
                  <a:rPr lang="vi-VN" altLang="en-US" sz="2100" dirty="0">
                    <a:latin typeface="Arial"/>
                    <a:cs typeface="Arial"/>
                  </a:rPr>
                  <a:t>Ví dụ: từ mã phát: 010, từ mã thu 011 </a:t>
                </a:r>
                <a:r>
                  <a:rPr lang="vi-VN" altLang="en-US" sz="2100" dirty="0">
                    <a:latin typeface="Arial"/>
                    <a:cs typeface="Arial"/>
                    <a:sym typeface="Wingdings" pitchFamily="2" charset="2"/>
                  </a:rPr>
                  <a:t> e = 001</a:t>
                </a:r>
                <a:endParaRPr lang="vi-VN" altLang="en-US" sz="2100" dirty="0">
                  <a:latin typeface="Arial"/>
                  <a:cs typeface="Arial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ts val="600"/>
                  </a:spcBef>
                  <a:buClr>
                    <a:srgbClr val="002060"/>
                  </a:buClr>
                  <a:buSzPct val="60000"/>
                  <a:buFont typeface="Wingdings" pitchFamily="2" charset="2"/>
                  <a:buChar char="q"/>
                </a:pPr>
                <a:r>
                  <a:rPr lang="vi-VN" altLang="en-US" sz="2100" dirty="0">
                    <a:latin typeface="Arial"/>
                    <a:cs typeface="Arial"/>
                  </a:rPr>
                  <a:t>Từ mã thu: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altLang="en-US" sz="2000" i="1" dirty="0">
                        <a:latin typeface="Cambria Math" panose="02040503050406030204" pitchFamily="18" charset="0"/>
                        <a:cs typeface="Arial"/>
                      </a:rPr>
                      <m:t>r</m:t>
                    </m:r>
                    <m:r>
                      <a:rPr lang="vi-VN" altLang="en-US" sz="2000" i="1" dirty="0">
                        <a:latin typeface="Cambria Math" panose="02040503050406030204" pitchFamily="18" charset="0"/>
                        <a:cs typeface="Arial"/>
                      </a:rPr>
                      <m:t> =</m:t>
                    </m:r>
                    <m:d>
                      <m:dPr>
                        <m:ctrlPr>
                          <a:rPr lang="vi-VN" altLang="en-US" sz="20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altLang="en-US" sz="2000" i="1" dirty="0">
                            <a:latin typeface="Cambria Math" panose="02040503050406030204" pitchFamily="18" charset="0"/>
                            <a:cs typeface="Arial"/>
                          </a:rPr>
                          <m:t>c</m:t>
                        </m:r>
                        <m:r>
                          <a:rPr lang="vi-VN" alt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⊕</m:t>
                        </m:r>
                        <m:r>
                          <m:rPr>
                            <m:sty m:val="p"/>
                          </m:rPr>
                          <a:rPr lang="vi-VN" alt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e</m:t>
                        </m:r>
                      </m:e>
                    </m:d>
                  </m:oMath>
                </a14:m>
                <a:endParaRPr lang="vi-VN" altLang="en-US" sz="2100" i="1" dirty="0">
                  <a:latin typeface="Cambria Math" panose="02040503050406030204" pitchFamily="18" charset="0"/>
                  <a:cs typeface="Arial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ts val="600"/>
                  </a:spcBef>
                  <a:buClr>
                    <a:srgbClr val="002060"/>
                  </a:buClr>
                  <a:buSzPct val="60000"/>
                  <a:buFont typeface="Wingdings" pitchFamily="2" charset="2"/>
                  <a:buChar char="q"/>
                </a:pPr>
                <a:r>
                  <a:rPr lang="vi-VN" altLang="en-US" sz="2100" dirty="0">
                    <a:latin typeface="Arial"/>
                    <a:cs typeface="Arial"/>
                  </a:rPr>
                  <a:t>Syndrome:</a:t>
                </a:r>
              </a:p>
              <a:p>
                <a:pPr eaLnBrk="1" hangingPunct="1">
                  <a:lnSpc>
                    <a:spcPct val="150000"/>
                  </a:lnSpc>
                  <a:spcBef>
                    <a:spcPts val="600"/>
                  </a:spcBef>
                  <a:buClr>
                    <a:srgbClr val="002060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altLang="en-US" sz="2400" i="1" dirty="0">
                          <a:latin typeface="Cambria Math" panose="02040503050406030204" pitchFamily="18" charset="0"/>
                          <a:cs typeface="Arial"/>
                        </a:rPr>
                        <m:t>s</m:t>
                      </m:r>
                      <m:r>
                        <a:rPr lang="vi-VN" altLang="en-US" sz="2400" b="0" i="1" dirty="0" smtClean="0">
                          <a:latin typeface="Cambria Math" panose="02040503050406030204" pitchFamily="18" charset="0"/>
                          <a:cs typeface="Arial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vi-VN" alt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r</m:t>
                      </m:r>
                      <m:r>
                        <a:rPr lang="vi-VN" alt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m:rPr>
                          <m:sty m:val="p"/>
                        </m:rPr>
                        <a:rPr lang="vi-VN" alt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x</m:t>
                      </m:r>
                      <m:r>
                        <a:rPr lang="vi-VN" alt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</m:t>
                      </m:r>
                      <m:sSup>
                        <m:sSupPr>
                          <m:ctrlPr>
                            <a:rPr lang="vi-VN" alt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H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vi-VN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vi-VN" altLang="en-US" sz="2400" i="1" dirty="0">
                  <a:solidFill>
                    <a:schemeClr val="tx1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600"/>
                  </a:spcBef>
                  <a:buClr>
                    <a:srgbClr val="002060"/>
                  </a:buClr>
                  <a:buSzPct val="60000"/>
                </a:pPr>
                <a:r>
                  <a:rPr lang="vi-VN" altLang="en-US" sz="2400" b="0" dirty="0">
                    <a:solidFill>
                      <a:schemeClr val="tx1"/>
                    </a:solidFill>
                    <a:cs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vi-VN" alt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d>
                      <m:dPr>
                        <m:ctrlPr>
                          <a:rPr lang="vi-VN" alt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alt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c</m:t>
                        </m:r>
                        <m:r>
                          <a:rPr lang="vi-VN" alt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⊕</m:t>
                        </m:r>
                        <m:r>
                          <m:rPr>
                            <m:sty m:val="p"/>
                          </m:rPr>
                          <a:rPr lang="vi-VN" alt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e</m:t>
                        </m:r>
                      </m:e>
                    </m:d>
                    <m:r>
                      <m:rPr>
                        <m:sty m:val="p"/>
                      </m:rPr>
                      <a:rPr lang="vi-VN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x</m:t>
                    </m:r>
                    <m:sSup>
                      <m:sSupPr>
                        <m:ctrlPr>
                          <a:rPr lang="vi-VN" alt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vi-VN" alt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vi-VN" alt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H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alt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T</m:t>
                        </m:r>
                      </m:sup>
                    </m:sSup>
                  </m:oMath>
                </a14:m>
                <a:endParaRPr lang="vi-VN" altLang="en-US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600"/>
                  </a:spcBef>
                  <a:buClr>
                    <a:srgbClr val="002060"/>
                  </a:buClr>
                  <a:buSzPct val="60000"/>
                </a:pPr>
                <a:r>
                  <a:rPr lang="vi-VN" alt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vi-VN" alt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=</m:t>
                    </m:r>
                    <m:r>
                      <m:rPr>
                        <m:sty m:val="p"/>
                      </m:rPr>
                      <a:rPr lang="vi-VN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c</m:t>
                    </m:r>
                    <m:r>
                      <a:rPr lang="vi-VN" alt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 </m:t>
                    </m:r>
                    <m:r>
                      <m:rPr>
                        <m:sty m:val="p"/>
                      </m:rPr>
                      <a:rPr lang="vi-VN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x</m:t>
                    </m:r>
                    <m:r>
                      <a:rPr lang="vi-VN" alt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 </m:t>
                    </m:r>
                    <m:sSup>
                      <m:sSupPr>
                        <m:ctrlPr>
                          <a:rPr lang="vi-VN" alt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H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alt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T</m:t>
                        </m:r>
                      </m:sup>
                    </m:sSup>
                    <m:r>
                      <a:rPr lang="vi-VN" alt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⊕</m:t>
                    </m:r>
                    <m:r>
                      <m:rPr>
                        <m:sty m:val="p"/>
                      </m:rPr>
                      <a:rPr lang="vi-VN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e</m:t>
                    </m:r>
                    <m:r>
                      <a:rPr lang="vi-VN" alt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 </m:t>
                    </m:r>
                    <m:r>
                      <m:rPr>
                        <m:sty m:val="p"/>
                      </m:rPr>
                      <a:rPr lang="vi-VN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x</m:t>
                    </m:r>
                    <m:r>
                      <a:rPr lang="vi-VN" alt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 </m:t>
                    </m:r>
                    <m:sSup>
                      <m:sSupPr>
                        <m:ctrlPr>
                          <a:rPr lang="vi-VN" alt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H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alt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T</m:t>
                        </m:r>
                      </m:sup>
                    </m:sSup>
                  </m:oMath>
                </a14:m>
                <a:endParaRPr lang="vi-VN" altLang="en-US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600"/>
                  </a:spcBef>
                  <a:buClr>
                    <a:srgbClr val="002060"/>
                  </a:buClr>
                  <a:buSzPct val="60000"/>
                </a:pPr>
                <a:r>
                  <a:rPr lang="vi-VN" alt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vi-VN" alt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=0⊕</m:t>
                    </m:r>
                    <m:r>
                      <m:rPr>
                        <m:sty m:val="p"/>
                      </m:rPr>
                      <a:rPr lang="vi-VN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e</m:t>
                    </m:r>
                    <m:r>
                      <a:rPr lang="vi-VN" alt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 </m:t>
                    </m:r>
                    <m:r>
                      <m:rPr>
                        <m:sty m:val="p"/>
                      </m:rPr>
                      <a:rPr lang="vi-VN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x</m:t>
                    </m:r>
                    <m:r>
                      <a:rPr lang="vi-VN" alt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 </m:t>
                    </m:r>
                    <m:sSup>
                      <m:sSupPr>
                        <m:ctrlPr>
                          <a:rPr lang="vi-VN" alt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alt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H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alt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T</m:t>
                        </m:r>
                      </m:sup>
                    </m:sSup>
                  </m:oMath>
                </a14:m>
                <a:r>
                  <a:rPr lang="vi-VN" altLang="en-US" sz="240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 Box 4">
                <a:extLst>
                  <a:ext uri="{FF2B5EF4-FFF2-40B4-BE49-F238E27FC236}">
                    <a16:creationId xmlns:a16="http://schemas.microsoft.com/office/drawing/2014/main" id="{D3A38EF1-17D2-344C-8227-D57BD26BE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066800"/>
                <a:ext cx="8458200" cy="5161734"/>
              </a:xfrm>
              <a:prstGeom prst="rect">
                <a:avLst/>
              </a:prstGeom>
              <a:blipFill>
                <a:blip r:embed="rId2"/>
                <a:stretch>
                  <a:fillRect l="-1199" b="-172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26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Minh </a:t>
            </a:r>
            <a:r>
              <a:rPr lang="en-US" sz="3200" dirty="0" err="1">
                <a:latin typeface="Arial"/>
                <a:cs typeface="Arial"/>
              </a:rPr>
              <a:t>hoạ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khả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năng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phát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hiện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và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sửa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lỗi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62C5-DA37-474C-9CEA-BEB3AC75A586}" type="slidenum">
              <a:rPr lang="vi-VN" altLang="en-US" smtClean="0"/>
              <a:pPr/>
              <a:t>6</a:t>
            </a:fld>
            <a:endParaRPr lang="vi-VN" altLang="en-US"/>
          </a:p>
        </p:txBody>
      </p:sp>
      <p:graphicFrame>
        <p:nvGraphicFramePr>
          <p:cNvPr id="406758" name="Group 230"/>
          <p:cNvGraphicFramePr>
            <a:graphicFrameLocks noGrp="1"/>
          </p:cNvGraphicFramePr>
          <p:nvPr>
            <p:ph sz="quarter" idx="1"/>
          </p:nvPr>
        </p:nvGraphicFramePr>
        <p:xfrm>
          <a:off x="380998" y="1295400"/>
          <a:ext cx="8686802" cy="914400"/>
        </p:xfrm>
        <a:graphic>
          <a:graphicData uri="http://schemas.openxmlformats.org/drawingml/2006/table">
            <a:tbl>
              <a:tblPr/>
              <a:tblGrid>
                <a:gridCol w="124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65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Ký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tự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 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A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B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C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D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F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G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H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6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Từ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mã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000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001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010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011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100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101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110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111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6761" name="Group 233"/>
          <p:cNvGraphicFramePr>
            <a:graphicFrameLocks noGrp="1"/>
          </p:cNvGraphicFramePr>
          <p:nvPr>
            <p:ph sz="quarter" idx="4294967295"/>
          </p:nvPr>
        </p:nvGraphicFramePr>
        <p:xfrm>
          <a:off x="1752600" y="2514600"/>
          <a:ext cx="5638800" cy="914400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Ký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tự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 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B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C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H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Từ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mã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001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010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100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111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6532" name="Text Box 4"/>
          <p:cNvSpPr txBox="1">
            <a:spLocks noChangeArrowheads="1"/>
          </p:cNvSpPr>
          <p:nvPr/>
        </p:nvSpPr>
        <p:spPr bwMode="auto">
          <a:xfrm>
            <a:off x="457200" y="4953000"/>
            <a:ext cx="8686800" cy="1704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ts val="456"/>
              </a:spcBef>
              <a:buSzPct val="60000"/>
              <a:buFont typeface="Wingdings" panose="05000000000000000000" pitchFamily="2" charset="2"/>
              <a:buChar char="q"/>
            </a:pPr>
            <a:r>
              <a:rPr lang="vi-VN" altLang="en-US" sz="2200" dirty="0">
                <a:latin typeface="Arial"/>
                <a:cs typeface="Arial"/>
              </a:rPr>
              <a:t>Bộ mã M1 (d = 1) không có khả năng phát hiện lỗi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456"/>
              </a:spcBef>
              <a:buSzPct val="60000"/>
              <a:buFont typeface="Wingdings" panose="05000000000000000000" pitchFamily="2" charset="2"/>
              <a:buChar char="q"/>
            </a:pPr>
            <a:r>
              <a:rPr lang="vi-VN" altLang="en-US" sz="2200" dirty="0">
                <a:latin typeface="Arial"/>
                <a:cs typeface="Arial"/>
              </a:rPr>
              <a:t>Bộ mã M2 (d = 2) phát hiện được 1 lỗi, không sửa được lỗi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456"/>
              </a:spcBef>
              <a:buSzPct val="60000"/>
              <a:buFont typeface="Wingdings" panose="05000000000000000000" pitchFamily="2" charset="2"/>
              <a:buChar char="q"/>
            </a:pPr>
            <a:r>
              <a:rPr lang="vi-VN" altLang="en-US" sz="2200" dirty="0">
                <a:latin typeface="Arial"/>
                <a:cs typeface="Arial"/>
              </a:rPr>
              <a:t>Bộ mã M3 (d = 3) phát hiện và sửa được 1 lỗi</a:t>
            </a:r>
          </a:p>
        </p:txBody>
      </p:sp>
      <p:graphicFrame>
        <p:nvGraphicFramePr>
          <p:cNvPr id="406764" name="Group 236"/>
          <p:cNvGraphicFramePr>
            <a:graphicFrameLocks noGrp="1"/>
          </p:cNvGraphicFramePr>
          <p:nvPr/>
        </p:nvGraphicFramePr>
        <p:xfrm>
          <a:off x="2743200" y="3810000"/>
          <a:ext cx="3324225" cy="914400"/>
        </p:xfrm>
        <a:graphic>
          <a:graphicData uri="http://schemas.openxmlformats.org/drawingml/2006/table">
            <a:tbl>
              <a:tblPr/>
              <a:tblGrid>
                <a:gridCol w="126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Ký tự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B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G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Từ mã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001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110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054" name="Oval 237"/>
          <p:cNvSpPr>
            <a:spLocks noChangeArrowheads="1"/>
          </p:cNvSpPr>
          <p:nvPr/>
        </p:nvSpPr>
        <p:spPr bwMode="auto">
          <a:xfrm>
            <a:off x="0" y="1295400"/>
            <a:ext cx="457200" cy="4572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altLang="en-US" b="1">
                <a:solidFill>
                  <a:srgbClr val="FF0000"/>
                </a:solidFill>
              </a:rPr>
              <a:t>M1</a:t>
            </a:r>
          </a:p>
        </p:txBody>
      </p:sp>
      <p:sp>
        <p:nvSpPr>
          <p:cNvPr id="406766" name="Oval 238"/>
          <p:cNvSpPr>
            <a:spLocks noChangeArrowheads="1"/>
          </p:cNvSpPr>
          <p:nvPr/>
        </p:nvSpPr>
        <p:spPr bwMode="auto">
          <a:xfrm>
            <a:off x="1524000" y="2346324"/>
            <a:ext cx="457200" cy="4572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altLang="en-US" b="1" dirty="0">
                <a:solidFill>
                  <a:srgbClr val="FF0000"/>
                </a:solidFill>
              </a:rPr>
              <a:t>M2</a:t>
            </a:r>
          </a:p>
        </p:txBody>
      </p:sp>
      <p:sp>
        <p:nvSpPr>
          <p:cNvPr id="406767" name="Oval 239"/>
          <p:cNvSpPr>
            <a:spLocks noChangeArrowheads="1"/>
          </p:cNvSpPr>
          <p:nvPr/>
        </p:nvSpPr>
        <p:spPr bwMode="auto">
          <a:xfrm>
            <a:off x="2362200" y="3657600"/>
            <a:ext cx="457200" cy="4572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altLang="en-US" b="1">
                <a:solidFill>
                  <a:srgbClr val="FF0000"/>
                </a:solidFill>
              </a:rPr>
              <a:t>M3</a:t>
            </a:r>
          </a:p>
        </p:txBody>
      </p:sp>
    </p:spTree>
    <p:extLst>
      <p:ext uri="{BB962C8B-B14F-4D97-AF65-F5344CB8AC3E}">
        <p14:creationId xmlns:p14="http://schemas.microsoft.com/office/powerpoint/2010/main" val="204448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6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6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06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06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6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6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06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406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6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6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766" grpId="0" animBg="1"/>
      <p:bldP spid="40676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CDB4C-CD60-FB41-BF31-9BCD0413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Ví dụ tính syndrome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1862B-0233-E84E-A20E-CD2639465CAB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5B7619-CE82-6044-B568-E11BD251F2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66306-F4BC-3B41-AEB6-99A194ACDCE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  <p:pic>
        <p:nvPicPr>
          <p:cNvPr id="7" name="Picture 43">
            <a:extLst>
              <a:ext uri="{FF2B5EF4-FFF2-40B4-BE49-F238E27FC236}">
                <a16:creationId xmlns:a16="http://schemas.microsoft.com/office/drawing/2014/main" id="{CE16DC91-76F6-5942-88C7-68B348D9EDF0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882" y="1606500"/>
            <a:ext cx="3520219" cy="22177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3">
            <a:extLst>
              <a:ext uri="{FF2B5EF4-FFF2-40B4-BE49-F238E27FC236}">
                <a16:creationId xmlns:a16="http://schemas.microsoft.com/office/drawing/2014/main" id="{37B20283-AE3F-3443-B3B8-BCF60A5D2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899" y="2362200"/>
            <a:ext cx="48006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vi-V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[</a:t>
            </a:r>
            <a:r>
              <a:rPr lang="vi-V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1 0 1 1 </a:t>
            </a:r>
            <a:r>
              <a:rPr lang="vi-V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0 0]</a:t>
            </a:r>
          </a:p>
          <a:p>
            <a:pPr eaLnBrk="1" hangingPunct="1">
              <a:spcBef>
                <a:spcPct val="50000"/>
              </a:spcBef>
            </a:pPr>
            <a:endParaRPr lang="vi-V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vi-VN" altLang="en-US" sz="2400" b="1" dirty="0"/>
              <a:t>Hỏi s = ?</a:t>
            </a:r>
          </a:p>
        </p:txBody>
      </p:sp>
    </p:spTree>
    <p:extLst>
      <p:ext uri="{BB962C8B-B14F-4D97-AF65-F5344CB8AC3E}">
        <p14:creationId xmlns:p14="http://schemas.microsoft.com/office/powerpoint/2010/main" val="385224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672AE-09D7-B24A-8299-D42A6620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0F67CA-8623-864E-B5D4-82F807836AE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71600" y="318637"/>
            <a:ext cx="6400800" cy="622072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FB2B7-16A2-F74B-8F68-72D561888F3C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73A6FA-967E-0946-81AB-4F17BB6FD2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BEEAF-6818-E742-A708-9295203647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143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Các bước giải mã</a:t>
            </a:r>
            <a:endParaRPr lang="en-US" sz="3200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4">
                <a:extLst>
                  <a:ext uri="{FF2B5EF4-FFF2-40B4-BE49-F238E27FC236}">
                    <a16:creationId xmlns:a16="http://schemas.microsoft.com/office/drawing/2014/main" id="{D3A38EF1-17D2-344C-8227-D57BD26BE6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1156903"/>
                <a:ext cx="9144000" cy="22720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342900" indent="-342900" eaLnBrk="1" hangingPunct="1">
                  <a:lnSpc>
                    <a:spcPct val="150000"/>
                  </a:lnSpc>
                  <a:spcBef>
                    <a:spcPts val="600"/>
                  </a:spcBef>
                  <a:buClr>
                    <a:srgbClr val="002060"/>
                  </a:buClr>
                  <a:buSzPct val="60000"/>
                  <a:buFont typeface="Wingdings" pitchFamily="2" charset="2"/>
                  <a:buChar char="q"/>
                </a:pPr>
                <a:r>
                  <a:rPr lang="vi-VN" altLang="en-US" sz="2100" dirty="0">
                    <a:latin typeface="Arial"/>
                    <a:cs typeface="Arial"/>
                  </a:rPr>
                  <a:t>Chuẩn bị tính sẵn bảng syndrome theo công thức: </a:t>
                </a:r>
              </a:p>
              <a:p>
                <a:pPr eaLnBrk="1" hangingPunct="1">
                  <a:lnSpc>
                    <a:spcPct val="150000"/>
                  </a:lnSpc>
                  <a:spcBef>
                    <a:spcPts val="600"/>
                  </a:spcBef>
                  <a:buClr>
                    <a:srgbClr val="002060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altLang="en-US" sz="24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Arial"/>
                        </a:rPr>
                        <m:t>s</m:t>
                      </m:r>
                      <m:r>
                        <a:rPr lang="vi-VN" altLang="en-US" sz="2400" b="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altLang="en-US" sz="2400" i="1" dirty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Arial"/>
                        </a:rPr>
                        <m:t>e</m:t>
                      </m:r>
                      <m:r>
                        <a:rPr lang="vi-VN" altLang="en-US" sz="2400" b="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m:rPr>
                          <m:sty m:val="p"/>
                        </m:rPr>
                        <a:rPr lang="vi-VN" altLang="en-US" sz="2400" i="1" dirty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Arial"/>
                        </a:rPr>
                        <m:t>x</m:t>
                      </m:r>
                      <m:r>
                        <a:rPr lang="vi-VN" altLang="en-US" sz="2400" b="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</m:t>
                      </m:r>
                      <m:sSup>
                        <m:sSupPr>
                          <m:ctrlPr>
                            <a:rPr lang="vi-VN" altLang="en-US" sz="2400" b="0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altLang="en-US" sz="2400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H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vi-VN" altLang="en-US" sz="2400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vi-VN" altLang="en-US" sz="2400" dirty="0">
                  <a:solidFill>
                    <a:srgbClr val="0432FF"/>
                  </a:solidFill>
                  <a:latin typeface="Arial"/>
                  <a:cs typeface="Arial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ts val="600"/>
                  </a:spcBef>
                  <a:buClr>
                    <a:srgbClr val="002060"/>
                  </a:buClr>
                  <a:buSzPct val="60000"/>
                  <a:buFont typeface="Wingdings" pitchFamily="2" charset="2"/>
                  <a:buChar char="q"/>
                </a:pPr>
                <a:r>
                  <a:rPr lang="vi-VN" altLang="en-US" sz="2100" dirty="0">
                    <a:latin typeface="Arial"/>
                    <a:cs typeface="Arial"/>
                  </a:rPr>
                  <a:t>Tính syndrome thu từ từ mã thu theo công thức: </a:t>
                </a:r>
                <a:endParaRPr lang="vi-VN" altLang="en-US" sz="2100" i="1" dirty="0">
                  <a:latin typeface="Cambria Math" panose="02040503050406030204" pitchFamily="18" charset="0"/>
                  <a:cs typeface="Arial"/>
                </a:endParaRPr>
              </a:p>
              <a:p>
                <a:pPr algn="ctr" eaLnBrk="1" hangingPunct="1">
                  <a:lnSpc>
                    <a:spcPct val="150000"/>
                  </a:lnSpc>
                  <a:spcBef>
                    <a:spcPts val="600"/>
                  </a:spcBef>
                  <a:buClr>
                    <a:srgbClr val="002060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altLang="en-US" sz="24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Arial"/>
                        </a:rPr>
                        <m:t>s</m:t>
                      </m:r>
                      <m:r>
                        <a:rPr lang="vi-VN" altLang="en-US" sz="2400" b="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altLang="en-US" sz="2400" i="1" dirty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Arial"/>
                        </a:rPr>
                        <m:t>r</m:t>
                      </m:r>
                      <m:r>
                        <a:rPr lang="vi-VN" altLang="en-US" sz="2400" b="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m:rPr>
                          <m:sty m:val="p"/>
                        </m:rPr>
                        <a:rPr lang="vi-VN" altLang="en-US" sz="2400" i="1" dirty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Arial"/>
                        </a:rPr>
                        <m:t>x</m:t>
                      </m:r>
                      <m:r>
                        <a:rPr lang="vi-VN" altLang="en-US" sz="2400" b="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</m:t>
                      </m:r>
                      <m:sSup>
                        <m:sSupPr>
                          <m:ctrlPr>
                            <a:rPr lang="vi-VN" altLang="en-US" sz="2400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altLang="en-US" sz="2400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H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vi-VN" altLang="en-US" sz="2400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vi-VN" altLang="en-US" sz="2400" dirty="0">
                  <a:solidFill>
                    <a:srgbClr val="0432FF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7" name="Text Box 4">
                <a:extLst>
                  <a:ext uri="{FF2B5EF4-FFF2-40B4-BE49-F238E27FC236}">
                    <a16:creationId xmlns:a16="http://schemas.microsoft.com/office/drawing/2014/main" id="{D3A38EF1-17D2-344C-8227-D57BD26BE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156903"/>
                <a:ext cx="9144000" cy="2272097"/>
              </a:xfrm>
              <a:prstGeom prst="rect">
                <a:avLst/>
              </a:prstGeom>
              <a:blipFill>
                <a:blip r:embed="rId2"/>
                <a:stretch>
                  <a:fillRect b="-556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4">
            <a:extLst>
              <a:ext uri="{FF2B5EF4-FFF2-40B4-BE49-F238E27FC236}">
                <a16:creationId xmlns:a16="http://schemas.microsoft.com/office/drawing/2014/main" id="{55FC145D-B9FB-5E49-BE5C-3FBB7FF49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3352800"/>
            <a:ext cx="8534400" cy="1563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  <a:buSzPct val="60000"/>
              <a:buFont typeface="Wingdings" pitchFamily="2" charset="2"/>
              <a:buChar char="q"/>
            </a:pPr>
            <a:r>
              <a:rPr lang="vi-VN" altLang="en-US" sz="2100" dirty="0">
                <a:latin typeface="Arial"/>
                <a:cs typeface="Arial"/>
              </a:rPr>
              <a:t>So sánh syndrome tính được với bảng syndrome để xác định vị trí bit lỗi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  <a:buSzPct val="60000"/>
              <a:buFont typeface="Wingdings" pitchFamily="2" charset="2"/>
              <a:buChar char="q"/>
            </a:pPr>
            <a:r>
              <a:rPr lang="vi-VN" altLang="en-US" sz="2100" dirty="0">
                <a:latin typeface="Arial"/>
                <a:cs typeface="Arial"/>
              </a:rPr>
              <a:t>Đảo bit ở vị trí lỗi</a:t>
            </a:r>
          </a:p>
        </p:txBody>
      </p:sp>
    </p:spTree>
    <p:extLst>
      <p:ext uri="{BB962C8B-B14F-4D97-AF65-F5344CB8AC3E}">
        <p14:creationId xmlns:p14="http://schemas.microsoft.com/office/powerpoint/2010/main" val="22392724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47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89657421"/>
              </p:ext>
            </p:extLst>
          </p:nvPr>
        </p:nvGraphicFramePr>
        <p:xfrm>
          <a:off x="914400" y="2793569"/>
          <a:ext cx="1838325" cy="3988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343" name="Equation" r:id="rId3" imgW="749160" imgH="1625400" progId="Equation.3">
                  <p:embed/>
                </p:oleObj>
              </mc:Choice>
              <mc:Fallback>
                <p:oleObj name="Equation" r:id="rId3" imgW="749160" imgH="1625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793569"/>
                        <a:ext cx="1838325" cy="3988231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49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29502380"/>
              </p:ext>
            </p:extLst>
          </p:nvPr>
        </p:nvGraphicFramePr>
        <p:xfrm>
          <a:off x="3352800" y="4067175"/>
          <a:ext cx="1819275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344" name="Equation" r:id="rId5" imgW="660240" imgH="228600" progId="Equation.3">
                  <p:embed/>
                </p:oleObj>
              </mc:Choice>
              <mc:Fallback>
                <p:oleObj name="Equation" r:id="rId5" imgW="6602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067175"/>
                        <a:ext cx="1819275" cy="630238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28575" cmpd="sng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3191" name="Text Box 39"/>
          <p:cNvSpPr txBox="1">
            <a:spLocks noChangeArrowheads="1"/>
          </p:cNvSpPr>
          <p:nvPr/>
        </p:nvSpPr>
        <p:spPr bwMode="auto">
          <a:xfrm>
            <a:off x="6172200" y="1295400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vi-V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Bảng syndrome:</a:t>
            </a:r>
            <a:endParaRPr lang="vi-V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3194" name="Picture 4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514600"/>
            <a:ext cx="19685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3196" name="Text Box 44"/>
          <p:cNvSpPr txBox="1">
            <a:spLocks noChangeArrowheads="1"/>
          </p:cNvSpPr>
          <p:nvPr/>
        </p:nvSpPr>
        <p:spPr bwMode="auto">
          <a:xfrm>
            <a:off x="6553200" y="1828800"/>
            <a:ext cx="175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vi-V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           s</a:t>
            </a:r>
          </a:p>
        </p:txBody>
      </p:sp>
      <p:pic>
        <p:nvPicPr>
          <p:cNvPr id="11272" name="Picture 4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2438400" cy="1539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</p:pic>
      <p:sp>
        <p:nvSpPr>
          <p:cNvPr id="11273" name="AutoShape 51"/>
          <p:cNvSpPr>
            <a:spLocks noChangeArrowheads="1"/>
          </p:cNvSpPr>
          <p:nvPr/>
        </p:nvSpPr>
        <p:spPr bwMode="auto">
          <a:xfrm>
            <a:off x="5486400" y="4004523"/>
            <a:ext cx="533400" cy="68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66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Ví dụ giải mã</a:t>
            </a:r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993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3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3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3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3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3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3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191" grpId="0"/>
      <p:bldP spid="43319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Oval 14"/>
          <p:cNvSpPr>
            <a:spLocks noChangeArrowheads="1"/>
          </p:cNvSpPr>
          <p:nvPr/>
        </p:nvSpPr>
        <p:spPr bwMode="auto">
          <a:xfrm>
            <a:off x="6934200" y="3543300"/>
            <a:ext cx="2209800" cy="914400"/>
          </a:xfrm>
          <a:prstGeom prst="ellipse">
            <a:avLst/>
          </a:prstGeom>
          <a:solidFill>
            <a:srgbClr val="FFFF66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57347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484312"/>
            <a:ext cx="6400800" cy="445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6237" name="Oval 13"/>
          <p:cNvSpPr>
            <a:spLocks noChangeArrowheads="1"/>
          </p:cNvSpPr>
          <p:nvPr/>
        </p:nvSpPr>
        <p:spPr bwMode="auto">
          <a:xfrm>
            <a:off x="19050" y="5124450"/>
            <a:ext cx="2362200" cy="533400"/>
          </a:xfrm>
          <a:prstGeom prst="ellipse">
            <a:avLst/>
          </a:prstGeom>
          <a:solidFill>
            <a:srgbClr val="FFFF66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5735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19685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6245" name="Freeform 21"/>
          <p:cNvSpPr>
            <a:spLocks/>
          </p:cNvSpPr>
          <p:nvPr/>
        </p:nvSpPr>
        <p:spPr bwMode="auto">
          <a:xfrm>
            <a:off x="1143000" y="4343400"/>
            <a:ext cx="5029200" cy="1828800"/>
          </a:xfrm>
          <a:custGeom>
            <a:avLst/>
            <a:gdLst>
              <a:gd name="T0" fmla="*/ 2147483647 w 3168"/>
              <a:gd name="T1" fmla="*/ 0 h 1152"/>
              <a:gd name="T2" fmla="*/ 2147483647 w 3168"/>
              <a:gd name="T3" fmla="*/ 2147483647 h 1152"/>
              <a:gd name="T4" fmla="*/ 2147483647 w 3168"/>
              <a:gd name="T5" fmla="*/ 2147483647 h 1152"/>
              <a:gd name="T6" fmla="*/ 2147483647 w 3168"/>
              <a:gd name="T7" fmla="*/ 2147483647 h 1152"/>
              <a:gd name="T8" fmla="*/ 2147483647 w 3168"/>
              <a:gd name="T9" fmla="*/ 2147483647 h 1152"/>
              <a:gd name="T10" fmla="*/ 2147483647 w 3168"/>
              <a:gd name="T11" fmla="*/ 2147483647 h 1152"/>
              <a:gd name="T12" fmla="*/ 0 w 3168"/>
              <a:gd name="T13" fmla="*/ 2147483647 h 11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68"/>
              <a:gd name="T22" fmla="*/ 0 h 1152"/>
              <a:gd name="T23" fmla="*/ 3168 w 3168"/>
              <a:gd name="T24" fmla="*/ 1152 h 11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68" h="1152">
                <a:moveTo>
                  <a:pt x="3168" y="0"/>
                </a:moveTo>
                <a:cubicBezTo>
                  <a:pt x="3120" y="184"/>
                  <a:pt x="3072" y="368"/>
                  <a:pt x="2928" y="528"/>
                </a:cubicBezTo>
                <a:cubicBezTo>
                  <a:pt x="2784" y="688"/>
                  <a:pt x="2536" y="864"/>
                  <a:pt x="2304" y="960"/>
                </a:cubicBezTo>
                <a:cubicBezTo>
                  <a:pt x="2072" y="1056"/>
                  <a:pt x="1776" y="1072"/>
                  <a:pt x="1536" y="1104"/>
                </a:cubicBezTo>
                <a:cubicBezTo>
                  <a:pt x="1296" y="1136"/>
                  <a:pt x="1056" y="1152"/>
                  <a:pt x="864" y="1152"/>
                </a:cubicBezTo>
                <a:cubicBezTo>
                  <a:pt x="672" y="1152"/>
                  <a:pt x="528" y="1152"/>
                  <a:pt x="384" y="1104"/>
                </a:cubicBezTo>
                <a:cubicBezTo>
                  <a:pt x="240" y="1056"/>
                  <a:pt x="120" y="960"/>
                  <a:pt x="0" y="864"/>
                </a:cubicBezTo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Ví dụ giải mã</a:t>
            </a:r>
            <a:r>
              <a:rPr lang="en-US" sz="3200" dirty="0">
                <a:latin typeface="Arial"/>
                <a:cs typeface="Arial"/>
              </a:rPr>
              <a:t> (</a:t>
            </a:r>
            <a:r>
              <a:rPr lang="en-US" sz="3200" dirty="0" err="1">
                <a:latin typeface="Arial"/>
                <a:cs typeface="Arial"/>
              </a:rPr>
              <a:t>tt</a:t>
            </a:r>
            <a:r>
              <a:rPr lang="en-US" sz="3200" dirty="0">
                <a:latin typeface="Arial"/>
                <a:cs typeface="Arial"/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1CFD35-2803-8A48-BF4A-7898511572A5}"/>
              </a:ext>
            </a:extLst>
          </p:cNvPr>
          <p:cNvSpPr/>
          <p:nvPr/>
        </p:nvSpPr>
        <p:spPr>
          <a:xfrm>
            <a:off x="6934200" y="3276600"/>
            <a:ext cx="2209800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0086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0"/>
                                        <p:tgtEl>
                                          <p:spTgt spid="436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2000"/>
                                        <p:tgtEl>
                                          <p:spTgt spid="436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237" grpId="0" animBg="1"/>
      <p:bldP spid="436245" grpId="0" animBg="1"/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ct val="40000"/>
              </a:spcBef>
            </a:pPr>
            <a:r>
              <a:rPr lang="vi-VN" altLang="en-US" sz="2200" dirty="0">
                <a:latin typeface="Arial"/>
                <a:cs typeface="Arial"/>
              </a:rPr>
              <a:t>Nguyên tắc: xáo trộn thứ tự của các bit mã hoá, sao cho lỗi chùm được phân bố ở các từ mã khác nhau (lỗi chùm </a:t>
            </a:r>
            <a:r>
              <a:rPr lang="vi-VN" altLang="en-US" sz="2200" dirty="0">
                <a:latin typeface="Arial"/>
                <a:cs typeface="Arial"/>
                <a:sym typeface="Wingdings" pitchFamily="2" charset="2"/>
              </a:rPr>
              <a:t> </a:t>
            </a:r>
            <a:r>
              <a:rPr lang="vi-VN" altLang="en-US" sz="2200" dirty="0">
                <a:latin typeface="Arial"/>
                <a:cs typeface="Arial"/>
              </a:rPr>
              <a:t>lỗi đơn)</a:t>
            </a:r>
          </a:p>
          <a:p>
            <a:pPr>
              <a:lnSpc>
                <a:spcPct val="150000"/>
              </a:lnSpc>
              <a:spcBef>
                <a:spcPct val="40000"/>
              </a:spcBef>
            </a:pPr>
            <a:r>
              <a:rPr lang="vi-VN" altLang="en-US" sz="2200" dirty="0">
                <a:latin typeface="Arial"/>
                <a:cs typeface="Arial"/>
              </a:rPr>
              <a:t>Mục đích: sửa lỗi chùm</a:t>
            </a:r>
          </a:p>
          <a:p>
            <a:pPr>
              <a:lnSpc>
                <a:spcPct val="150000"/>
              </a:lnSpc>
            </a:pPr>
            <a:endParaRPr lang="en-US" sz="22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Kỹ thuật interleaving</a:t>
            </a:r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22158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CC9D2-2681-F24A-9AE7-EA0019391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E2943F-1667-3648-B1B0-60F65652099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22956" y="1295400"/>
            <a:ext cx="8686800" cy="603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89C88-CF18-224C-9662-90658EDB2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427" y="2386884"/>
            <a:ext cx="2255145" cy="1804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13B59F-81E0-9E46-9A56-00D843567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78" y="4841676"/>
            <a:ext cx="8816622" cy="568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C8874-8AED-224A-858B-A99764FAD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6039936"/>
            <a:ext cx="8734778" cy="589464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ED53D90C-D098-FA4E-93F9-ED4553B4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Ví dụ kỹ thuật interleaving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11" name="Rectangle 64">
            <a:extLst>
              <a:ext uri="{FF2B5EF4-FFF2-40B4-BE49-F238E27FC236}">
                <a16:creationId xmlns:a16="http://schemas.microsoft.com/office/drawing/2014/main" id="{26EF1BF5-AF1E-9045-8972-68F4D4869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833735"/>
            <a:ext cx="8915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en-US" sz="2000" b="1" dirty="0">
                <a:solidFill>
                  <a:schemeClr val="bg1"/>
                </a:solidFill>
              </a:rPr>
              <a:t>Vào interleaving:</a:t>
            </a:r>
            <a:endParaRPr lang="vi-VN" alt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64">
            <a:extLst>
              <a:ext uri="{FF2B5EF4-FFF2-40B4-BE49-F238E27FC236}">
                <a16:creationId xmlns:a16="http://schemas.microsoft.com/office/drawing/2014/main" id="{156D5A5E-01AE-D74A-B715-A7A798DF0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11" y="4343400"/>
            <a:ext cx="8915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en-US" sz="2000" b="1" dirty="0"/>
              <a:t>Ra interleaving = truyền đi:</a:t>
            </a:r>
            <a:endParaRPr lang="vi-VN" altLang="en-US" sz="2000" dirty="0"/>
          </a:p>
        </p:txBody>
      </p:sp>
      <p:sp>
        <p:nvSpPr>
          <p:cNvPr id="13" name="Rectangle 64">
            <a:extLst>
              <a:ext uri="{FF2B5EF4-FFF2-40B4-BE49-F238E27FC236}">
                <a16:creationId xmlns:a16="http://schemas.microsoft.com/office/drawing/2014/main" id="{9BF54EAA-5256-B44E-A3CE-226A483BD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5715000"/>
            <a:ext cx="8915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en-US" sz="2000" b="1" dirty="0"/>
              <a:t>Thu:         Lỗi                         Lỗi                 Lỗi                          Lỗi</a:t>
            </a:r>
            <a:endParaRPr lang="vi-VN" altLang="en-US" sz="2000" dirty="0"/>
          </a:p>
        </p:txBody>
      </p:sp>
      <p:sp>
        <p:nvSpPr>
          <p:cNvPr id="14" name="Rectangle 64">
            <a:extLst>
              <a:ext uri="{FF2B5EF4-FFF2-40B4-BE49-F238E27FC236}">
                <a16:creationId xmlns:a16="http://schemas.microsoft.com/office/drawing/2014/main" id="{F01D1EAE-2D82-D54B-81B9-298BB18B8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497365"/>
            <a:ext cx="13561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en-US" sz="2000" b="1" dirty="0"/>
              <a:t>Chùm lỗi</a:t>
            </a:r>
            <a:endParaRPr lang="vi-VN" altLang="en-US" sz="2000" dirty="0"/>
          </a:p>
        </p:txBody>
      </p:sp>
      <p:sp>
        <p:nvSpPr>
          <p:cNvPr id="15" name="Rectangle 64">
            <a:extLst>
              <a:ext uri="{FF2B5EF4-FFF2-40B4-BE49-F238E27FC236}">
                <a16:creationId xmlns:a16="http://schemas.microsoft.com/office/drawing/2014/main" id="{03E593BC-CD5A-4548-8672-15C004CF5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036212"/>
            <a:ext cx="1676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en-US" sz="2000" b="1" dirty="0"/>
              <a:t>Bộ đệm:</a:t>
            </a:r>
            <a:endParaRPr lang="vi-V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3427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76200" y="1219200"/>
            <a:ext cx="8915400" cy="5502275"/>
          </a:xfrm>
        </p:spPr>
        <p:txBody>
          <a:bodyPr>
            <a:noAutofit/>
          </a:bodyPr>
          <a:lstStyle/>
          <a:p>
            <a:pPr marL="365760" lvl="1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2200" dirty="0" err="1">
                <a:solidFill>
                  <a:srgbClr val="0432FF"/>
                </a:solidFill>
              </a:rPr>
              <a:t>Nhóm</a:t>
            </a:r>
            <a:r>
              <a:rPr lang="en-US" sz="2200" dirty="0">
                <a:solidFill>
                  <a:srgbClr val="0432FF"/>
                </a:solidFill>
              </a:rPr>
              <a:t> 8 </a:t>
            </a:r>
            <a:r>
              <a:rPr lang="en-US" sz="2200" dirty="0" err="1">
                <a:solidFill>
                  <a:srgbClr val="0432FF"/>
                </a:solidFill>
              </a:rPr>
              <a:t>và</a:t>
            </a:r>
            <a:r>
              <a:rPr lang="en-US" sz="2200" dirty="0">
                <a:solidFill>
                  <a:srgbClr val="0432FF"/>
                </a:solidFill>
              </a:rPr>
              <a:t> </a:t>
            </a:r>
            <a:r>
              <a:rPr lang="en-US" sz="2200" dirty="0" err="1">
                <a:solidFill>
                  <a:srgbClr val="0432FF"/>
                </a:solidFill>
              </a:rPr>
              <a:t>nhóm</a:t>
            </a:r>
            <a:r>
              <a:rPr lang="en-US" sz="2200" dirty="0">
                <a:solidFill>
                  <a:srgbClr val="0432FF"/>
                </a:solidFill>
              </a:rPr>
              <a:t> 11 </a:t>
            </a:r>
            <a:r>
              <a:rPr lang="en-US" sz="2200" dirty="0" err="1">
                <a:solidFill>
                  <a:srgbClr val="0432FF"/>
                </a:solidFill>
              </a:rPr>
              <a:t>trình</a:t>
            </a:r>
            <a:r>
              <a:rPr lang="en-US" sz="2200" dirty="0">
                <a:solidFill>
                  <a:srgbClr val="0432FF"/>
                </a:solidFill>
              </a:rPr>
              <a:t> </a:t>
            </a:r>
            <a:r>
              <a:rPr lang="en-US" sz="2200" dirty="0" err="1">
                <a:solidFill>
                  <a:srgbClr val="0432FF"/>
                </a:solidFill>
              </a:rPr>
              <a:t>bày</a:t>
            </a:r>
            <a:r>
              <a:rPr lang="en-US" sz="2200" dirty="0">
                <a:solidFill>
                  <a:srgbClr val="0432FF"/>
                </a:solidFill>
              </a:rPr>
              <a:t>.</a:t>
            </a:r>
          </a:p>
          <a:p>
            <a:pPr marL="365760" lvl="1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2200" dirty="0" err="1">
                <a:solidFill>
                  <a:srgbClr val="0432FF"/>
                </a:solidFill>
              </a:rPr>
              <a:t>Nhóm</a:t>
            </a:r>
            <a:r>
              <a:rPr lang="en-US" sz="2200" dirty="0">
                <a:solidFill>
                  <a:srgbClr val="0432FF"/>
                </a:solidFill>
              </a:rPr>
              <a:t> 8 </a:t>
            </a:r>
            <a:r>
              <a:rPr lang="en-US" sz="2200" dirty="0" err="1">
                <a:solidFill>
                  <a:srgbClr val="0432FF"/>
                </a:solidFill>
              </a:rPr>
              <a:t>chuẩn</a:t>
            </a:r>
            <a:r>
              <a:rPr lang="en-US" sz="2200" dirty="0">
                <a:solidFill>
                  <a:srgbClr val="0432FF"/>
                </a:solidFill>
              </a:rPr>
              <a:t> </a:t>
            </a:r>
            <a:r>
              <a:rPr lang="en-US" sz="2200" dirty="0" err="1">
                <a:solidFill>
                  <a:srgbClr val="0432FF"/>
                </a:solidFill>
              </a:rPr>
              <a:t>bị</a:t>
            </a:r>
            <a:r>
              <a:rPr lang="en-US" sz="2200" dirty="0">
                <a:solidFill>
                  <a:srgbClr val="0432FF"/>
                </a:solidFill>
              </a:rPr>
              <a:t> </a:t>
            </a:r>
            <a:r>
              <a:rPr lang="en-US" sz="2200" dirty="0" err="1">
                <a:solidFill>
                  <a:srgbClr val="0432FF"/>
                </a:solidFill>
              </a:rPr>
              <a:t>và</a:t>
            </a:r>
            <a:r>
              <a:rPr lang="en-US" sz="2200" dirty="0">
                <a:solidFill>
                  <a:srgbClr val="0432FF"/>
                </a:solidFill>
              </a:rPr>
              <a:t> </a:t>
            </a:r>
            <a:r>
              <a:rPr lang="en-US" sz="2200" dirty="0" err="1">
                <a:solidFill>
                  <a:srgbClr val="0432FF"/>
                </a:solidFill>
              </a:rPr>
              <a:t>bắt</a:t>
            </a:r>
            <a:r>
              <a:rPr lang="en-US" sz="2200" dirty="0">
                <a:solidFill>
                  <a:srgbClr val="0432FF"/>
                </a:solidFill>
              </a:rPr>
              <a:t> </a:t>
            </a:r>
            <a:r>
              <a:rPr lang="en-US" sz="2200" dirty="0" err="1">
                <a:solidFill>
                  <a:srgbClr val="0432FF"/>
                </a:solidFill>
              </a:rPr>
              <a:t>đầu</a:t>
            </a:r>
            <a:r>
              <a:rPr lang="en-US" sz="2200" dirty="0">
                <a:solidFill>
                  <a:srgbClr val="0432FF"/>
                </a:solidFill>
              </a:rPr>
              <a:t> </a:t>
            </a:r>
            <a:r>
              <a:rPr lang="en-US" sz="2200" dirty="0" err="1">
                <a:solidFill>
                  <a:srgbClr val="0432FF"/>
                </a:solidFill>
              </a:rPr>
              <a:t>trình</a:t>
            </a:r>
            <a:r>
              <a:rPr lang="en-US" sz="2200" dirty="0">
                <a:solidFill>
                  <a:srgbClr val="0432FF"/>
                </a:solidFill>
              </a:rPr>
              <a:t> </a:t>
            </a:r>
            <a:r>
              <a:rPr lang="en-US" sz="2200" dirty="0" err="1">
                <a:solidFill>
                  <a:srgbClr val="0432FF"/>
                </a:solidFill>
              </a:rPr>
              <a:t>bày</a:t>
            </a:r>
            <a:r>
              <a:rPr lang="en-US" sz="2200" dirty="0">
                <a:solidFill>
                  <a:srgbClr val="0432FF"/>
                </a:solidFill>
              </a:rPr>
              <a:t>: 2h05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SzPct val="100000"/>
              <a:buNone/>
            </a:pPr>
            <a:r>
              <a:rPr lang="en-US" sz="2200" dirty="0" err="1"/>
              <a:t>Đề</a:t>
            </a:r>
            <a:r>
              <a:rPr lang="en-US" sz="2200" dirty="0"/>
              <a:t>: Cho </a:t>
            </a:r>
            <a:r>
              <a:rPr lang="en-US" sz="2200" dirty="0" err="1"/>
              <a:t>một</a:t>
            </a:r>
            <a:r>
              <a:rPr lang="en-US" sz="2200" dirty="0"/>
              <a:t> </a:t>
            </a:r>
            <a:r>
              <a:rPr lang="en-US" sz="2200" dirty="0" err="1"/>
              <a:t>mã</a:t>
            </a:r>
            <a:r>
              <a:rPr lang="en-US" sz="2200" dirty="0"/>
              <a:t> </a:t>
            </a:r>
            <a:r>
              <a:rPr lang="en-US" sz="2200" dirty="0" err="1"/>
              <a:t>khối</a:t>
            </a:r>
            <a:r>
              <a:rPr lang="en-US" sz="2200" dirty="0"/>
              <a:t> </a:t>
            </a:r>
            <a:r>
              <a:rPr lang="en-US" sz="2200" dirty="0" err="1"/>
              <a:t>tuyến</a:t>
            </a:r>
            <a:r>
              <a:rPr lang="en-US" sz="2200" dirty="0"/>
              <a:t> </a:t>
            </a:r>
            <a:r>
              <a:rPr lang="en-US" sz="2200" dirty="0" err="1"/>
              <a:t>tính</a:t>
            </a:r>
            <a:r>
              <a:rPr lang="en-US" sz="2200" dirty="0"/>
              <a:t> </a:t>
            </a:r>
            <a:r>
              <a:rPr lang="en-US" sz="2200" b="1" dirty="0"/>
              <a:t>(4,7)</a:t>
            </a:r>
            <a:r>
              <a:rPr lang="en-US" sz="2200" dirty="0"/>
              <a:t> </a:t>
            </a:r>
            <a:r>
              <a:rPr lang="en-US" sz="2200" dirty="0" err="1"/>
              <a:t>có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bit </a:t>
            </a:r>
            <a:r>
              <a:rPr lang="en-US" sz="2200" dirty="0" err="1"/>
              <a:t>kiểm</a:t>
            </a:r>
            <a:r>
              <a:rPr lang="en-US" sz="2200" dirty="0"/>
              <a:t> </a:t>
            </a:r>
            <a:r>
              <a:rPr lang="en-US" sz="2200" dirty="0" err="1"/>
              <a:t>tra</a:t>
            </a:r>
            <a:r>
              <a:rPr lang="en-US" sz="2200" dirty="0"/>
              <a:t> </a:t>
            </a:r>
            <a:r>
              <a:rPr lang="en-US" sz="2200" dirty="0" err="1"/>
              <a:t>chẵn</a:t>
            </a:r>
            <a:r>
              <a:rPr lang="en-US" sz="2200" dirty="0"/>
              <a:t> </a:t>
            </a:r>
            <a:r>
              <a:rPr lang="en-US" sz="2200" dirty="0" err="1"/>
              <a:t>lẻ</a:t>
            </a:r>
            <a:r>
              <a:rPr lang="en-US" sz="2200" dirty="0"/>
              <a:t>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tính</a:t>
            </a:r>
            <a:r>
              <a:rPr lang="en-US" sz="2200" dirty="0"/>
              <a:t> </a:t>
            </a:r>
            <a:r>
              <a:rPr lang="en-US" sz="2200" dirty="0" err="1"/>
              <a:t>như</a:t>
            </a:r>
            <a:r>
              <a:rPr lang="en-US" sz="2200" dirty="0"/>
              <a:t> </a:t>
            </a:r>
            <a:r>
              <a:rPr lang="en-US" sz="2200" dirty="0" err="1"/>
              <a:t>sau</a:t>
            </a:r>
            <a:r>
              <a:rPr lang="en-US" sz="2200" dirty="0"/>
              <a:t>: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SzPct val="100000"/>
              <a:buNone/>
            </a:pPr>
            <a:endParaRPr lang="en-US" sz="2200" dirty="0"/>
          </a:p>
          <a:p>
            <a:pPr marL="708660" lvl="1" indent="-342900">
              <a:lnSpc>
                <a:spcPct val="150000"/>
              </a:lnSpc>
              <a:spcBef>
                <a:spcPts val="600"/>
              </a:spcBef>
              <a:buFont typeface="+mj-lt"/>
              <a:buAutoNum type="alphaLcPeriod"/>
            </a:pPr>
            <a:r>
              <a:rPr lang="en-US" sz="2200" dirty="0" err="1"/>
              <a:t>Xác</a:t>
            </a:r>
            <a:r>
              <a:rPr lang="en-US" sz="2200" dirty="0"/>
              <a:t> </a:t>
            </a:r>
            <a:r>
              <a:rPr lang="en-US" sz="2200" dirty="0" err="1"/>
              <a:t>định</a:t>
            </a:r>
            <a:r>
              <a:rPr lang="en-US" sz="2200" dirty="0"/>
              <a:t> ma </a:t>
            </a:r>
            <a:r>
              <a:rPr lang="en-US" sz="2200" dirty="0" err="1"/>
              <a:t>trận</a:t>
            </a:r>
            <a:r>
              <a:rPr lang="en-US" sz="2200" dirty="0"/>
              <a:t> </a:t>
            </a:r>
            <a:r>
              <a:rPr lang="en-US" sz="2200" dirty="0" err="1"/>
              <a:t>sinh</a:t>
            </a:r>
            <a:r>
              <a:rPr lang="en-US" sz="2200" dirty="0"/>
              <a:t> </a:t>
            </a:r>
            <a:r>
              <a:rPr lang="en-US" sz="2200" b="1" dirty="0"/>
              <a:t>G</a:t>
            </a:r>
            <a:r>
              <a:rPr lang="en-US" sz="2200" dirty="0"/>
              <a:t> </a:t>
            </a:r>
            <a:r>
              <a:rPr lang="en-US" sz="2200" dirty="0" err="1"/>
              <a:t>và</a:t>
            </a:r>
            <a:r>
              <a:rPr lang="en-US" sz="2200" dirty="0"/>
              <a:t> ma </a:t>
            </a:r>
            <a:r>
              <a:rPr lang="en-US" sz="2200" dirty="0" err="1"/>
              <a:t>trận</a:t>
            </a:r>
            <a:r>
              <a:rPr lang="en-US" sz="2200" dirty="0"/>
              <a:t> </a:t>
            </a:r>
            <a:r>
              <a:rPr lang="en-US" sz="2200" dirty="0" err="1"/>
              <a:t>kiểm</a:t>
            </a:r>
            <a:r>
              <a:rPr lang="en-US" sz="2200" dirty="0"/>
              <a:t> </a:t>
            </a:r>
            <a:r>
              <a:rPr lang="en-US" sz="2200" dirty="0" err="1"/>
              <a:t>tra</a:t>
            </a:r>
            <a:r>
              <a:rPr lang="en-US" sz="2200" dirty="0"/>
              <a:t> </a:t>
            </a:r>
            <a:r>
              <a:rPr lang="en-US" sz="2200" b="1" dirty="0"/>
              <a:t>H</a:t>
            </a:r>
            <a:r>
              <a:rPr lang="en-US" sz="2200" dirty="0"/>
              <a:t> </a:t>
            </a:r>
            <a:r>
              <a:rPr lang="en-US" sz="2200" dirty="0" err="1"/>
              <a:t>của</a:t>
            </a:r>
            <a:r>
              <a:rPr lang="en-US" sz="2200" dirty="0"/>
              <a:t> </a:t>
            </a:r>
            <a:r>
              <a:rPr lang="en-US" sz="2200" dirty="0" err="1"/>
              <a:t>mã</a:t>
            </a:r>
            <a:r>
              <a:rPr lang="en-US" sz="2200" dirty="0"/>
              <a:t> </a:t>
            </a:r>
            <a:r>
              <a:rPr lang="en-US" sz="2200" dirty="0" err="1"/>
              <a:t>này</a:t>
            </a:r>
            <a:r>
              <a:rPr lang="en-US" sz="2200" dirty="0"/>
              <a:t>. </a:t>
            </a:r>
            <a:r>
              <a:rPr lang="en-US" sz="2200" dirty="0" err="1"/>
              <a:t>Tính</a:t>
            </a:r>
            <a:r>
              <a:rPr lang="en-US" sz="2200" dirty="0"/>
              <a:t> </a:t>
            </a:r>
            <a:r>
              <a:rPr lang="en-US" sz="2200" b="1" dirty="0"/>
              <a:t>G.H</a:t>
            </a:r>
            <a:r>
              <a:rPr lang="en-US" sz="2200" b="1" baseline="30000" dirty="0"/>
              <a:t>T</a:t>
            </a:r>
            <a:r>
              <a:rPr lang="en-US" sz="2200" b="1" dirty="0"/>
              <a:t>, </a:t>
            </a:r>
            <a:r>
              <a:rPr lang="en-US" sz="2200" dirty="0" err="1"/>
              <a:t>trong</a:t>
            </a:r>
            <a:r>
              <a:rPr lang="en-US" sz="2200" dirty="0"/>
              <a:t> </a:t>
            </a:r>
            <a:r>
              <a:rPr lang="en-US" sz="2200" dirty="0" err="1"/>
              <a:t>đó</a:t>
            </a:r>
            <a:r>
              <a:rPr lang="en-US" sz="2200" b="1" dirty="0"/>
              <a:t> H</a:t>
            </a:r>
            <a:r>
              <a:rPr lang="en-US" sz="2200" b="1" baseline="30000" dirty="0"/>
              <a:t>T</a:t>
            </a:r>
            <a:r>
              <a:rPr lang="en-US" sz="2200" b="1" dirty="0"/>
              <a:t> </a:t>
            </a:r>
            <a:r>
              <a:rPr lang="en-US" sz="2200" dirty="0" err="1"/>
              <a:t>là</a:t>
            </a:r>
            <a:r>
              <a:rPr lang="en-US" sz="2200" dirty="0"/>
              <a:t> ma </a:t>
            </a:r>
            <a:r>
              <a:rPr lang="en-US" sz="2200" dirty="0" err="1"/>
              <a:t>trận</a:t>
            </a:r>
            <a:r>
              <a:rPr lang="en-US" sz="2200" dirty="0"/>
              <a:t> </a:t>
            </a:r>
            <a:r>
              <a:rPr lang="en-US" sz="2200" dirty="0" err="1">
                <a:highlight>
                  <a:srgbClr val="FFFF00"/>
                </a:highlight>
              </a:rPr>
              <a:t>chuyển</a:t>
            </a:r>
            <a:r>
              <a:rPr lang="en-US" sz="2200" dirty="0">
                <a:highlight>
                  <a:srgbClr val="FFFF00"/>
                </a:highlight>
              </a:rPr>
              <a:t> </a:t>
            </a:r>
            <a:r>
              <a:rPr lang="en-US" sz="2200" dirty="0" err="1">
                <a:highlight>
                  <a:srgbClr val="FFFF00"/>
                </a:highlight>
              </a:rPr>
              <a:t>vị</a:t>
            </a:r>
            <a:r>
              <a:rPr lang="en-US" sz="2200" dirty="0">
                <a:highlight>
                  <a:srgbClr val="FFFF00"/>
                </a:highlight>
              </a:rPr>
              <a:t> </a:t>
            </a:r>
            <a:r>
              <a:rPr lang="en-US" sz="2200" dirty="0" err="1">
                <a:highlight>
                  <a:srgbClr val="FFFF00"/>
                </a:highlight>
              </a:rPr>
              <a:t>của</a:t>
            </a:r>
            <a:r>
              <a:rPr lang="en-US" sz="2200" dirty="0">
                <a:highlight>
                  <a:srgbClr val="FFFF00"/>
                </a:highlight>
              </a:rPr>
              <a:t> ma </a:t>
            </a:r>
            <a:r>
              <a:rPr lang="en-US" sz="2200" dirty="0" err="1">
                <a:highlight>
                  <a:srgbClr val="FFFF00"/>
                </a:highlight>
              </a:rPr>
              <a:t>trận</a:t>
            </a:r>
            <a:r>
              <a:rPr lang="en-US" sz="2200" dirty="0">
                <a:highlight>
                  <a:srgbClr val="FFFF00"/>
                </a:highlight>
              </a:rPr>
              <a:t> H</a:t>
            </a:r>
            <a:r>
              <a:rPr lang="en-US" sz="2200" dirty="0"/>
              <a:t>.</a:t>
            </a:r>
          </a:p>
          <a:p>
            <a:pPr marL="708660" lvl="1" indent="-342900">
              <a:lnSpc>
                <a:spcPct val="150000"/>
              </a:lnSpc>
              <a:spcBef>
                <a:spcPts val="600"/>
              </a:spcBef>
              <a:buFont typeface="+mj-lt"/>
              <a:buAutoNum type="alphaLcPeriod"/>
            </a:pPr>
            <a:r>
              <a:rPr lang="en-US" sz="2200" dirty="0" err="1"/>
              <a:t>Vẽ</a:t>
            </a:r>
            <a:r>
              <a:rPr lang="en-US" sz="2200" dirty="0"/>
              <a:t> </a:t>
            </a:r>
            <a:r>
              <a:rPr lang="en-US" sz="2200" dirty="0" err="1"/>
              <a:t>mạch</a:t>
            </a:r>
            <a:r>
              <a:rPr lang="en-US" sz="2200" dirty="0"/>
              <a:t> </a:t>
            </a:r>
            <a:r>
              <a:rPr lang="en-US" sz="2200" dirty="0" err="1"/>
              <a:t>mã</a:t>
            </a:r>
            <a:r>
              <a:rPr lang="en-US" sz="2200" dirty="0"/>
              <a:t> </a:t>
            </a:r>
            <a:r>
              <a:rPr lang="en-US" sz="2200" dirty="0" err="1"/>
              <a:t>hóa</a:t>
            </a:r>
            <a:r>
              <a:rPr lang="en-US" sz="2200" dirty="0"/>
              <a:t> </a:t>
            </a:r>
            <a:r>
              <a:rPr lang="en-US" sz="2200" dirty="0" err="1"/>
              <a:t>và</a:t>
            </a:r>
            <a:r>
              <a:rPr lang="en-US" sz="2200" dirty="0"/>
              <a:t> </a:t>
            </a:r>
            <a:r>
              <a:rPr lang="en-US" sz="2200" dirty="0" err="1"/>
              <a:t>thực</a:t>
            </a:r>
            <a:r>
              <a:rPr lang="en-US" sz="2200" dirty="0"/>
              <a:t> </a:t>
            </a:r>
            <a:r>
              <a:rPr lang="en-US" sz="2200" dirty="0" err="1"/>
              <a:t>hiện</a:t>
            </a:r>
            <a:r>
              <a:rPr lang="en-US" sz="2200" dirty="0"/>
              <a:t> </a:t>
            </a:r>
            <a:r>
              <a:rPr lang="en-US" sz="2200" dirty="0" err="1"/>
              <a:t>mã</a:t>
            </a:r>
            <a:r>
              <a:rPr lang="en-US" sz="2200" dirty="0"/>
              <a:t> </a:t>
            </a:r>
            <a:r>
              <a:rPr lang="en-US" sz="2200" dirty="0" err="1"/>
              <a:t>hóa</a:t>
            </a:r>
            <a:r>
              <a:rPr lang="en-US" sz="2200" dirty="0"/>
              <a:t> </a:t>
            </a:r>
            <a:r>
              <a:rPr lang="en-US" sz="2200" dirty="0" err="1"/>
              <a:t>chuỗi</a:t>
            </a:r>
            <a:r>
              <a:rPr lang="en-US" sz="2200" dirty="0"/>
              <a:t> </a:t>
            </a:r>
            <a:r>
              <a:rPr lang="en-US" sz="2200" dirty="0" err="1"/>
              <a:t>dữ</a:t>
            </a:r>
            <a:r>
              <a:rPr lang="en-US" sz="2200" dirty="0"/>
              <a:t> </a:t>
            </a:r>
            <a:r>
              <a:rPr lang="en-US" sz="2200" dirty="0" err="1"/>
              <a:t>liệu</a:t>
            </a:r>
            <a:r>
              <a:rPr lang="en-US" sz="2200" dirty="0"/>
              <a:t> </a:t>
            </a:r>
            <a:r>
              <a:rPr lang="en-US" sz="2200" b="1" dirty="0"/>
              <a:t>1000</a:t>
            </a:r>
            <a:r>
              <a:rPr lang="en-US" sz="2200" dirty="0"/>
              <a:t>. </a:t>
            </a:r>
            <a:r>
              <a:rPr lang="en-US" sz="2200" dirty="0" err="1"/>
              <a:t>Kiểm</a:t>
            </a:r>
            <a:r>
              <a:rPr lang="en-US" sz="2200" dirty="0"/>
              <a:t> </a:t>
            </a:r>
            <a:r>
              <a:rPr lang="en-US" sz="2200" dirty="0" err="1"/>
              <a:t>tra</a:t>
            </a:r>
            <a:r>
              <a:rPr lang="en-US" sz="2200" dirty="0"/>
              <a:t> </a:t>
            </a:r>
            <a:r>
              <a:rPr lang="en-US" sz="2200" dirty="0" err="1"/>
              <a:t>lại</a:t>
            </a:r>
            <a:r>
              <a:rPr lang="en-US" sz="2200" dirty="0"/>
              <a:t> </a:t>
            </a:r>
            <a:r>
              <a:rPr lang="en-US" sz="2200" dirty="0" err="1"/>
              <a:t>bằng</a:t>
            </a:r>
            <a:r>
              <a:rPr lang="en-US" sz="2200" dirty="0"/>
              <a:t> </a:t>
            </a:r>
            <a:r>
              <a:rPr lang="en-US" sz="2200" dirty="0" err="1"/>
              <a:t>cách</a:t>
            </a:r>
            <a:r>
              <a:rPr lang="en-US" sz="2200" dirty="0"/>
              <a:t> </a:t>
            </a:r>
            <a:r>
              <a:rPr lang="en-US" sz="2200" dirty="0" err="1"/>
              <a:t>thực</a:t>
            </a:r>
            <a:r>
              <a:rPr lang="en-US" sz="2200" dirty="0"/>
              <a:t> </a:t>
            </a:r>
            <a:r>
              <a:rPr lang="en-US" sz="2200" dirty="0" err="1"/>
              <a:t>hiện</a:t>
            </a:r>
            <a:r>
              <a:rPr lang="en-US" sz="2200" dirty="0"/>
              <a:t> </a:t>
            </a:r>
            <a:r>
              <a:rPr lang="en-US" sz="2200" dirty="0" err="1"/>
              <a:t>mã</a:t>
            </a:r>
            <a:r>
              <a:rPr lang="en-US" sz="2200" dirty="0"/>
              <a:t> </a:t>
            </a:r>
            <a:r>
              <a:rPr lang="en-US" sz="2200" dirty="0" err="1"/>
              <a:t>hóa</a:t>
            </a:r>
            <a:r>
              <a:rPr lang="en-US" sz="2200" dirty="0"/>
              <a:t> </a:t>
            </a:r>
            <a:r>
              <a:rPr lang="en-US" sz="2200" dirty="0" err="1"/>
              <a:t>dựa</a:t>
            </a:r>
            <a:r>
              <a:rPr lang="en-US" sz="2200" dirty="0"/>
              <a:t> </a:t>
            </a:r>
            <a:r>
              <a:rPr lang="en-US" sz="2200" dirty="0" err="1"/>
              <a:t>vào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phép</a:t>
            </a:r>
            <a:r>
              <a:rPr lang="en-US" sz="2200" dirty="0"/>
              <a:t> </a:t>
            </a:r>
            <a:r>
              <a:rPr lang="en-US" sz="2200" dirty="0" err="1"/>
              <a:t>tính</a:t>
            </a:r>
            <a:r>
              <a:rPr lang="en-US" sz="2200" dirty="0"/>
              <a:t> </a:t>
            </a:r>
            <a:r>
              <a:rPr lang="en-US" sz="2200" dirty="0" err="1"/>
              <a:t>toán</a:t>
            </a:r>
            <a:r>
              <a:rPr lang="en-US" sz="2200" dirty="0"/>
              <a:t> </a:t>
            </a:r>
            <a:r>
              <a:rPr lang="en-US" sz="2200" dirty="0" err="1"/>
              <a:t>với</a:t>
            </a:r>
            <a:r>
              <a:rPr lang="en-US" sz="2200" dirty="0"/>
              <a:t> ma </a:t>
            </a:r>
            <a:r>
              <a:rPr lang="en-US" sz="2200" dirty="0" err="1"/>
              <a:t>trận</a:t>
            </a:r>
            <a:r>
              <a:rPr lang="en-US" sz="2200" dirty="0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Sửa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bài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tập</a:t>
            </a:r>
            <a:r>
              <a:rPr lang="en-US" sz="3200" dirty="0">
                <a:latin typeface="Arial"/>
                <a:cs typeface="Arial"/>
              </a:rPr>
              <a:t> 2 (</a:t>
            </a:r>
            <a:r>
              <a:rPr lang="en-US" sz="3200" dirty="0" err="1">
                <a:latin typeface="Arial"/>
                <a:cs typeface="Arial"/>
              </a:rPr>
              <a:t>câu</a:t>
            </a:r>
            <a:r>
              <a:rPr lang="en-US" sz="3200" dirty="0">
                <a:latin typeface="Arial"/>
                <a:cs typeface="Arial"/>
              </a:rPr>
              <a:t> a, b)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2D9AF7-A527-864B-AC09-A877F9055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048000"/>
            <a:ext cx="3200400" cy="10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940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898F-A11E-FA4A-B16E-BA35A4BC7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Nhóm 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284CE6-8972-F040-8BC3-9F5B6A16B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</a:t>
            </a:r>
            <a:r>
              <a:rPr lang="en-US"/>
              <a:t>4</a:t>
            </a:r>
            <a:r>
              <a:rPr lang="vi-VN"/>
              <a:t> – Kỹ thuật </a:t>
            </a:r>
            <a:r>
              <a:rPr lang="en-US"/>
              <a:t>mã hóa kênh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1C274-AD60-9649-A96D-996A7512F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638971-7B0B-3A48-B42D-E11F6456194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47800" y="1543050"/>
            <a:ext cx="62484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615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1734-7BB1-134E-BC9C-184737DFC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9FEA85-290F-854B-B3D6-F6DB3F0C1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</a:t>
            </a:r>
            <a:r>
              <a:rPr lang="en-US"/>
              <a:t>4</a:t>
            </a:r>
            <a:r>
              <a:rPr lang="vi-VN"/>
              <a:t> – Kỹ thuật </a:t>
            </a:r>
            <a:r>
              <a:rPr lang="en-US"/>
              <a:t>mã hóa kênh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83982-D82B-854A-9FC7-15B4EBD3C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0F770D-A618-C545-92C1-79BCE5A3BF7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84250" y="1244600"/>
            <a:ext cx="71755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34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Nội</a:t>
            </a:r>
            <a:r>
              <a:rPr lang="en-US" dirty="0">
                <a:latin typeface="Arial"/>
                <a:cs typeface="Arial"/>
              </a:rPr>
              <a:t> dung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Giới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thiệu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kỹ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thuật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mã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hóa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kênh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b="1" dirty="0" err="1">
                <a:solidFill>
                  <a:srgbClr val="0432FF"/>
                </a:solidFill>
                <a:latin typeface="Arial"/>
                <a:cs typeface="Arial"/>
              </a:rPr>
              <a:t>Mã</a:t>
            </a:r>
            <a:r>
              <a:rPr lang="en-US" sz="2400" b="1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432FF"/>
                </a:solidFill>
                <a:latin typeface="Arial"/>
                <a:cs typeface="Arial"/>
              </a:rPr>
              <a:t>phát</a:t>
            </a:r>
            <a:r>
              <a:rPr lang="en-US" sz="2400" b="1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432FF"/>
                </a:solidFill>
                <a:latin typeface="Arial"/>
                <a:cs typeface="Arial"/>
              </a:rPr>
              <a:t>hiện</a:t>
            </a:r>
            <a:r>
              <a:rPr lang="en-US" sz="2400" b="1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432FF"/>
                </a:solidFill>
                <a:latin typeface="Arial"/>
                <a:cs typeface="Arial"/>
              </a:rPr>
              <a:t>lỗi</a:t>
            </a:r>
            <a:endParaRPr lang="en-US" sz="2400" b="1" dirty="0">
              <a:solidFill>
                <a:srgbClr val="0432FF"/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Mã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sửa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lỗi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0365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39FD0-FC84-934D-B183-A9EE6DF04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Nhóm 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84A178-8E3D-944E-86FB-5782B34F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</a:t>
            </a:r>
            <a:r>
              <a:rPr lang="en-US"/>
              <a:t>4</a:t>
            </a:r>
            <a:r>
              <a:rPr lang="vi-VN"/>
              <a:t> – Kỹ thuật </a:t>
            </a:r>
            <a:r>
              <a:rPr lang="en-US"/>
              <a:t>mã hóa kênh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3DC3D-38B4-5548-BA01-1D896C523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97349D-C479-4B41-95DC-53694F86BB6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90600" y="971513"/>
            <a:ext cx="6813550" cy="532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772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0E319-4112-DA4C-B2B1-27DA0C744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Nhóm 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B357FE-53C4-864D-AA66-799FCFF9D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</a:t>
            </a:r>
            <a:r>
              <a:rPr lang="en-US"/>
              <a:t>4</a:t>
            </a:r>
            <a:r>
              <a:rPr lang="vi-VN"/>
              <a:t> – Kỹ thuật </a:t>
            </a:r>
            <a:r>
              <a:rPr lang="en-US"/>
              <a:t>mã hóa kênh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33584-8BC2-954F-918A-B9EADD68C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50F640-F2FF-FC45-A7E0-C82D23DC783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31628" y="1219200"/>
            <a:ext cx="6280743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66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76200" y="1219200"/>
            <a:ext cx="8915400" cy="550227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SzPct val="100000"/>
              <a:buNone/>
            </a:pPr>
            <a:r>
              <a:rPr lang="en-US" sz="2200" dirty="0"/>
              <a:t>Cho </a:t>
            </a:r>
            <a:r>
              <a:rPr lang="en-US" sz="2200" dirty="0" err="1"/>
              <a:t>một</a:t>
            </a:r>
            <a:r>
              <a:rPr lang="en-US" sz="2200" dirty="0"/>
              <a:t> </a:t>
            </a:r>
            <a:r>
              <a:rPr lang="en-US" sz="2200" dirty="0" err="1"/>
              <a:t>mã</a:t>
            </a:r>
            <a:r>
              <a:rPr lang="en-US" sz="2200" dirty="0"/>
              <a:t> </a:t>
            </a:r>
            <a:r>
              <a:rPr lang="en-US" sz="2200" dirty="0" err="1"/>
              <a:t>khối</a:t>
            </a:r>
            <a:r>
              <a:rPr lang="en-US" sz="2200" dirty="0"/>
              <a:t> </a:t>
            </a:r>
            <a:r>
              <a:rPr lang="en-US" sz="2200" dirty="0" err="1"/>
              <a:t>tuyến</a:t>
            </a:r>
            <a:r>
              <a:rPr lang="en-US" sz="2200" dirty="0"/>
              <a:t> </a:t>
            </a:r>
            <a:r>
              <a:rPr lang="en-US" sz="2200" dirty="0" err="1"/>
              <a:t>tính</a:t>
            </a:r>
            <a:r>
              <a:rPr lang="en-US" sz="2200" dirty="0"/>
              <a:t> </a:t>
            </a:r>
            <a:r>
              <a:rPr lang="en-US" sz="2200" b="1" dirty="0"/>
              <a:t>(4,7)</a:t>
            </a:r>
            <a:r>
              <a:rPr lang="en-US" sz="2200" dirty="0"/>
              <a:t> </a:t>
            </a:r>
            <a:r>
              <a:rPr lang="en-US" sz="2200" dirty="0" err="1"/>
              <a:t>có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bit </a:t>
            </a:r>
            <a:r>
              <a:rPr lang="en-US" sz="2200" dirty="0" err="1"/>
              <a:t>kiểm</a:t>
            </a:r>
            <a:r>
              <a:rPr lang="en-US" sz="2200" dirty="0"/>
              <a:t> </a:t>
            </a:r>
            <a:r>
              <a:rPr lang="en-US" sz="2200" dirty="0" err="1"/>
              <a:t>tra</a:t>
            </a:r>
            <a:r>
              <a:rPr lang="en-US" sz="2200" dirty="0"/>
              <a:t> </a:t>
            </a:r>
            <a:r>
              <a:rPr lang="en-US" sz="2200" dirty="0" err="1"/>
              <a:t>chẵn</a:t>
            </a:r>
            <a:r>
              <a:rPr lang="en-US" sz="2200" dirty="0"/>
              <a:t> </a:t>
            </a:r>
            <a:r>
              <a:rPr lang="en-US" sz="2200" dirty="0" err="1"/>
              <a:t>lẻ</a:t>
            </a:r>
            <a:r>
              <a:rPr lang="en-US" sz="2200" dirty="0"/>
              <a:t>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tính</a:t>
            </a:r>
            <a:r>
              <a:rPr lang="en-US" sz="2200" dirty="0"/>
              <a:t> </a:t>
            </a:r>
            <a:r>
              <a:rPr lang="en-US" sz="2200" dirty="0" err="1"/>
              <a:t>như</a:t>
            </a:r>
            <a:r>
              <a:rPr lang="en-US" sz="2200" dirty="0"/>
              <a:t> </a:t>
            </a:r>
            <a:r>
              <a:rPr lang="en-US" sz="2200" dirty="0" err="1"/>
              <a:t>sau</a:t>
            </a:r>
            <a:r>
              <a:rPr lang="en-US" sz="2200" dirty="0"/>
              <a:t>: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SzPct val="100000"/>
              <a:buNone/>
            </a:pPr>
            <a:endParaRPr lang="en-US" sz="2200" dirty="0"/>
          </a:p>
          <a:p>
            <a:pPr marL="708660" lvl="1" indent="-342900">
              <a:lnSpc>
                <a:spcPct val="150000"/>
              </a:lnSpc>
              <a:spcBef>
                <a:spcPts val="600"/>
              </a:spcBef>
              <a:buFont typeface="+mj-lt"/>
              <a:buAutoNum type="alphaLcPeriod"/>
            </a:pPr>
            <a:r>
              <a:rPr lang="en-US" sz="2200" dirty="0" err="1"/>
              <a:t>Xác</a:t>
            </a:r>
            <a:r>
              <a:rPr lang="en-US" sz="2200" dirty="0"/>
              <a:t> </a:t>
            </a:r>
            <a:r>
              <a:rPr lang="en-US" sz="2200" dirty="0" err="1"/>
              <a:t>định</a:t>
            </a:r>
            <a:r>
              <a:rPr lang="en-US" sz="2200" dirty="0"/>
              <a:t> ma </a:t>
            </a:r>
            <a:r>
              <a:rPr lang="en-US" sz="2200" dirty="0" err="1"/>
              <a:t>trận</a:t>
            </a:r>
            <a:r>
              <a:rPr lang="en-US" sz="2200" dirty="0"/>
              <a:t> </a:t>
            </a:r>
            <a:r>
              <a:rPr lang="en-US" sz="2200" dirty="0" err="1"/>
              <a:t>sinh</a:t>
            </a:r>
            <a:r>
              <a:rPr lang="en-US" sz="2200" dirty="0"/>
              <a:t> </a:t>
            </a:r>
            <a:r>
              <a:rPr lang="en-US" sz="2200" b="1" dirty="0"/>
              <a:t>G</a:t>
            </a:r>
            <a:r>
              <a:rPr lang="en-US" sz="2200" dirty="0"/>
              <a:t> </a:t>
            </a:r>
            <a:r>
              <a:rPr lang="en-US" sz="2200" dirty="0" err="1"/>
              <a:t>và</a:t>
            </a:r>
            <a:r>
              <a:rPr lang="en-US" sz="2200" dirty="0"/>
              <a:t> ma </a:t>
            </a:r>
            <a:r>
              <a:rPr lang="en-US" sz="2200" dirty="0" err="1"/>
              <a:t>trận</a:t>
            </a:r>
            <a:r>
              <a:rPr lang="en-US" sz="2200" dirty="0"/>
              <a:t> </a:t>
            </a:r>
            <a:r>
              <a:rPr lang="en-US" sz="2200" dirty="0" err="1"/>
              <a:t>kiểm</a:t>
            </a:r>
            <a:r>
              <a:rPr lang="en-US" sz="2200" dirty="0"/>
              <a:t> </a:t>
            </a:r>
            <a:r>
              <a:rPr lang="en-US" sz="2200" dirty="0" err="1"/>
              <a:t>tra</a:t>
            </a:r>
            <a:r>
              <a:rPr lang="en-US" sz="2200" dirty="0"/>
              <a:t> </a:t>
            </a:r>
            <a:r>
              <a:rPr lang="en-US" sz="2200" b="1" dirty="0"/>
              <a:t>H</a:t>
            </a:r>
            <a:r>
              <a:rPr lang="en-US" sz="2200" dirty="0"/>
              <a:t> </a:t>
            </a:r>
            <a:r>
              <a:rPr lang="en-US" sz="2200" dirty="0" err="1"/>
              <a:t>của</a:t>
            </a:r>
            <a:r>
              <a:rPr lang="en-US" sz="2200" dirty="0"/>
              <a:t> </a:t>
            </a:r>
            <a:r>
              <a:rPr lang="en-US" sz="2200" dirty="0" err="1"/>
              <a:t>mã</a:t>
            </a:r>
            <a:r>
              <a:rPr lang="en-US" sz="2200" dirty="0"/>
              <a:t> </a:t>
            </a:r>
            <a:r>
              <a:rPr lang="en-US" sz="2200" dirty="0" err="1"/>
              <a:t>này</a:t>
            </a:r>
            <a:r>
              <a:rPr lang="en-US" sz="2200" dirty="0"/>
              <a:t>. </a:t>
            </a:r>
            <a:r>
              <a:rPr lang="en-US" sz="2200" dirty="0" err="1"/>
              <a:t>Tính</a:t>
            </a:r>
            <a:r>
              <a:rPr lang="en-US" sz="2200" dirty="0"/>
              <a:t> </a:t>
            </a:r>
            <a:r>
              <a:rPr lang="en-US" sz="2200" b="1" dirty="0"/>
              <a:t>G.H</a:t>
            </a:r>
            <a:r>
              <a:rPr lang="en-US" sz="2200" b="1" baseline="30000" dirty="0"/>
              <a:t>T</a:t>
            </a:r>
            <a:r>
              <a:rPr lang="en-US" sz="2200" b="1" dirty="0"/>
              <a:t>, </a:t>
            </a:r>
            <a:r>
              <a:rPr lang="en-US" sz="2200" dirty="0" err="1"/>
              <a:t>trong</a:t>
            </a:r>
            <a:r>
              <a:rPr lang="en-US" sz="2200" dirty="0"/>
              <a:t> </a:t>
            </a:r>
            <a:r>
              <a:rPr lang="en-US" sz="2200" dirty="0" err="1"/>
              <a:t>đó</a:t>
            </a:r>
            <a:r>
              <a:rPr lang="en-US" sz="2200" b="1" dirty="0"/>
              <a:t> H</a:t>
            </a:r>
            <a:r>
              <a:rPr lang="en-US" sz="2200" b="1" baseline="30000" dirty="0"/>
              <a:t>T</a:t>
            </a:r>
            <a:r>
              <a:rPr lang="en-US" sz="2200" b="1" dirty="0"/>
              <a:t> </a:t>
            </a:r>
            <a:r>
              <a:rPr lang="en-US" sz="2200" dirty="0" err="1"/>
              <a:t>là</a:t>
            </a:r>
            <a:r>
              <a:rPr lang="en-US" sz="2200" dirty="0"/>
              <a:t> ma </a:t>
            </a:r>
            <a:r>
              <a:rPr lang="en-US" sz="2200" dirty="0" err="1"/>
              <a:t>trận</a:t>
            </a:r>
            <a:r>
              <a:rPr lang="en-US" sz="2200" dirty="0"/>
              <a:t> </a:t>
            </a:r>
            <a:r>
              <a:rPr lang="en-US" sz="2200" dirty="0" err="1"/>
              <a:t>chuyển</a:t>
            </a:r>
            <a:r>
              <a:rPr lang="en-US" sz="2200" dirty="0"/>
              <a:t> </a:t>
            </a:r>
            <a:r>
              <a:rPr lang="en-US" sz="2200" dirty="0" err="1"/>
              <a:t>vị</a:t>
            </a:r>
            <a:r>
              <a:rPr lang="en-US" sz="2200" dirty="0"/>
              <a:t> </a:t>
            </a:r>
            <a:r>
              <a:rPr lang="en-US" sz="2200" dirty="0" err="1"/>
              <a:t>của</a:t>
            </a:r>
            <a:r>
              <a:rPr lang="en-US" sz="2200" dirty="0"/>
              <a:t> ma </a:t>
            </a:r>
            <a:r>
              <a:rPr lang="en-US" sz="2200" dirty="0" err="1"/>
              <a:t>trận</a:t>
            </a:r>
            <a:r>
              <a:rPr lang="en-US" sz="2200" dirty="0"/>
              <a:t>.</a:t>
            </a:r>
          </a:p>
          <a:p>
            <a:pPr marL="708660" lvl="1" indent="-342900">
              <a:lnSpc>
                <a:spcPct val="150000"/>
              </a:lnSpc>
              <a:spcBef>
                <a:spcPts val="600"/>
              </a:spcBef>
              <a:buFont typeface="+mj-lt"/>
              <a:buAutoNum type="alphaLcPeriod"/>
            </a:pPr>
            <a:r>
              <a:rPr lang="en-US" sz="2200" dirty="0" err="1"/>
              <a:t>Vẽ</a:t>
            </a:r>
            <a:r>
              <a:rPr lang="en-US" sz="2200" dirty="0"/>
              <a:t> </a:t>
            </a:r>
            <a:r>
              <a:rPr lang="en-US" sz="2200" dirty="0" err="1"/>
              <a:t>mạch</a:t>
            </a:r>
            <a:r>
              <a:rPr lang="en-US" sz="2200" dirty="0"/>
              <a:t> </a:t>
            </a:r>
            <a:r>
              <a:rPr lang="en-US" sz="2200" dirty="0" err="1"/>
              <a:t>mã</a:t>
            </a:r>
            <a:r>
              <a:rPr lang="en-US" sz="2200" dirty="0"/>
              <a:t> </a:t>
            </a:r>
            <a:r>
              <a:rPr lang="en-US" sz="2200" dirty="0" err="1"/>
              <a:t>hóa</a:t>
            </a:r>
            <a:r>
              <a:rPr lang="en-US" sz="2200" dirty="0"/>
              <a:t> </a:t>
            </a:r>
            <a:r>
              <a:rPr lang="en-US" sz="2200" dirty="0" err="1"/>
              <a:t>và</a:t>
            </a:r>
            <a:r>
              <a:rPr lang="en-US" sz="2200" dirty="0"/>
              <a:t> </a:t>
            </a:r>
            <a:r>
              <a:rPr lang="en-US" sz="2200" dirty="0" err="1"/>
              <a:t>thực</a:t>
            </a:r>
            <a:r>
              <a:rPr lang="en-US" sz="2200" dirty="0"/>
              <a:t> </a:t>
            </a:r>
            <a:r>
              <a:rPr lang="en-US" sz="2200" dirty="0" err="1"/>
              <a:t>hiện</a:t>
            </a:r>
            <a:r>
              <a:rPr lang="en-US" sz="2200" dirty="0"/>
              <a:t> </a:t>
            </a:r>
            <a:r>
              <a:rPr lang="en-US" sz="2200" dirty="0" err="1"/>
              <a:t>mã</a:t>
            </a:r>
            <a:r>
              <a:rPr lang="en-US" sz="2200" dirty="0"/>
              <a:t> </a:t>
            </a:r>
            <a:r>
              <a:rPr lang="en-US" sz="2200" dirty="0" err="1"/>
              <a:t>hóa</a:t>
            </a:r>
            <a:r>
              <a:rPr lang="en-US" sz="2200" dirty="0"/>
              <a:t> </a:t>
            </a:r>
            <a:r>
              <a:rPr lang="en-US" sz="2200" dirty="0" err="1"/>
              <a:t>chuỗi</a:t>
            </a:r>
            <a:r>
              <a:rPr lang="en-US" sz="2200" dirty="0"/>
              <a:t> </a:t>
            </a:r>
            <a:r>
              <a:rPr lang="en-US" sz="2200" dirty="0" err="1"/>
              <a:t>dữ</a:t>
            </a:r>
            <a:r>
              <a:rPr lang="en-US" sz="2200" dirty="0"/>
              <a:t> </a:t>
            </a:r>
            <a:r>
              <a:rPr lang="en-US" sz="2200" dirty="0" err="1"/>
              <a:t>liệu</a:t>
            </a:r>
            <a:r>
              <a:rPr lang="en-US" sz="2200" dirty="0"/>
              <a:t> </a:t>
            </a:r>
            <a:r>
              <a:rPr lang="en-US" sz="2200" b="1" dirty="0"/>
              <a:t>1000</a:t>
            </a:r>
            <a:r>
              <a:rPr lang="en-US" sz="2200" dirty="0"/>
              <a:t>. </a:t>
            </a:r>
            <a:r>
              <a:rPr lang="en-US" sz="2200" dirty="0" err="1"/>
              <a:t>Kiểm</a:t>
            </a:r>
            <a:r>
              <a:rPr lang="en-US" sz="2200" dirty="0"/>
              <a:t> </a:t>
            </a:r>
            <a:r>
              <a:rPr lang="en-US" sz="2200" dirty="0" err="1"/>
              <a:t>tra</a:t>
            </a:r>
            <a:r>
              <a:rPr lang="en-US" sz="2200" dirty="0"/>
              <a:t> </a:t>
            </a:r>
            <a:r>
              <a:rPr lang="en-US" sz="2200" dirty="0" err="1"/>
              <a:t>lại</a:t>
            </a:r>
            <a:r>
              <a:rPr lang="en-US" sz="2200" dirty="0"/>
              <a:t> </a:t>
            </a:r>
            <a:r>
              <a:rPr lang="en-US" sz="2200" dirty="0" err="1"/>
              <a:t>bằng</a:t>
            </a:r>
            <a:r>
              <a:rPr lang="en-US" sz="2200" dirty="0"/>
              <a:t> </a:t>
            </a:r>
            <a:r>
              <a:rPr lang="en-US" sz="2200" dirty="0" err="1"/>
              <a:t>cách</a:t>
            </a:r>
            <a:r>
              <a:rPr lang="en-US" sz="2200" dirty="0"/>
              <a:t> </a:t>
            </a:r>
            <a:r>
              <a:rPr lang="en-US" sz="2200" dirty="0" err="1"/>
              <a:t>thực</a:t>
            </a:r>
            <a:r>
              <a:rPr lang="en-US" sz="2200" dirty="0"/>
              <a:t> </a:t>
            </a:r>
            <a:r>
              <a:rPr lang="en-US" sz="2200" dirty="0" err="1"/>
              <a:t>hiện</a:t>
            </a:r>
            <a:r>
              <a:rPr lang="en-US" sz="2200" dirty="0"/>
              <a:t> </a:t>
            </a:r>
            <a:r>
              <a:rPr lang="en-US" sz="2200" dirty="0" err="1"/>
              <a:t>mã</a:t>
            </a:r>
            <a:r>
              <a:rPr lang="en-US" sz="2200" dirty="0"/>
              <a:t> </a:t>
            </a:r>
            <a:r>
              <a:rPr lang="en-US" sz="2200" dirty="0" err="1"/>
              <a:t>hóa</a:t>
            </a:r>
            <a:r>
              <a:rPr lang="en-US" sz="2200" dirty="0"/>
              <a:t> </a:t>
            </a:r>
            <a:r>
              <a:rPr lang="en-US" sz="2200" dirty="0" err="1"/>
              <a:t>dựa</a:t>
            </a:r>
            <a:r>
              <a:rPr lang="en-US" sz="2200" dirty="0"/>
              <a:t> </a:t>
            </a:r>
            <a:r>
              <a:rPr lang="en-US" sz="2200" dirty="0" err="1"/>
              <a:t>vào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phép</a:t>
            </a:r>
            <a:r>
              <a:rPr lang="en-US" sz="2200" dirty="0"/>
              <a:t> </a:t>
            </a:r>
            <a:r>
              <a:rPr lang="en-US" sz="2200" dirty="0" err="1"/>
              <a:t>tính</a:t>
            </a:r>
            <a:r>
              <a:rPr lang="en-US" sz="2200" dirty="0"/>
              <a:t> </a:t>
            </a:r>
            <a:r>
              <a:rPr lang="en-US" sz="2200" dirty="0" err="1"/>
              <a:t>toán</a:t>
            </a:r>
            <a:r>
              <a:rPr lang="en-US" sz="2200" dirty="0"/>
              <a:t> </a:t>
            </a:r>
            <a:r>
              <a:rPr lang="en-US" sz="2200" dirty="0" err="1"/>
              <a:t>với</a:t>
            </a:r>
            <a:r>
              <a:rPr lang="en-US" sz="2200" dirty="0"/>
              <a:t> ma </a:t>
            </a:r>
            <a:r>
              <a:rPr lang="en-US" sz="2200" dirty="0" err="1"/>
              <a:t>trận</a:t>
            </a:r>
            <a:r>
              <a:rPr lang="en-US" sz="2200" dirty="0"/>
              <a:t>.</a:t>
            </a:r>
          </a:p>
          <a:p>
            <a:pPr marL="708660" lvl="1" indent="-342900">
              <a:lnSpc>
                <a:spcPct val="150000"/>
              </a:lnSpc>
              <a:spcBef>
                <a:spcPts val="600"/>
              </a:spcBef>
              <a:buFont typeface="+mj-lt"/>
              <a:buAutoNum type="alphaLcPeriod"/>
            </a:pPr>
            <a:r>
              <a:rPr lang="en-US" sz="2200" dirty="0" err="1"/>
              <a:t>Xây</a:t>
            </a:r>
            <a:r>
              <a:rPr lang="en-US" sz="2200" dirty="0"/>
              <a:t> </a:t>
            </a:r>
            <a:r>
              <a:rPr lang="en-US" sz="2200" dirty="0" err="1"/>
              <a:t>dựng</a:t>
            </a:r>
            <a:r>
              <a:rPr lang="en-US" sz="2200" dirty="0"/>
              <a:t> </a:t>
            </a:r>
            <a:r>
              <a:rPr lang="en-US" sz="2200" dirty="0" err="1"/>
              <a:t>bảng</a:t>
            </a:r>
            <a:r>
              <a:rPr lang="en-US" sz="2200" dirty="0"/>
              <a:t> syndrome </a:t>
            </a:r>
            <a:r>
              <a:rPr lang="en-US" sz="2200" dirty="0" err="1"/>
              <a:t>của</a:t>
            </a:r>
            <a:r>
              <a:rPr lang="en-US" sz="2200" dirty="0"/>
              <a:t> </a:t>
            </a:r>
            <a:r>
              <a:rPr lang="en-US" sz="2200" dirty="0" err="1"/>
              <a:t>mã</a:t>
            </a:r>
            <a:r>
              <a:rPr lang="en-US" sz="2200" dirty="0"/>
              <a:t> </a:t>
            </a:r>
            <a:r>
              <a:rPr lang="en-US" sz="2200" dirty="0" err="1"/>
              <a:t>này</a:t>
            </a:r>
            <a:r>
              <a:rPr lang="en-US" sz="2200" dirty="0"/>
              <a:t> (</a:t>
            </a:r>
            <a:r>
              <a:rPr lang="en-US" sz="2200" dirty="0" err="1"/>
              <a:t>có</a:t>
            </a:r>
            <a:r>
              <a:rPr lang="en-US" sz="2200" dirty="0"/>
              <a:t> </a:t>
            </a:r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thích</a:t>
            </a:r>
            <a:r>
              <a:rPr lang="en-US" sz="2200" dirty="0"/>
              <a:t> </a:t>
            </a:r>
            <a:r>
              <a:rPr lang="en-US" sz="2200" dirty="0" err="1"/>
              <a:t>cách</a:t>
            </a:r>
            <a:r>
              <a:rPr lang="en-US" sz="2200" dirty="0"/>
              <a:t> </a:t>
            </a:r>
            <a:r>
              <a:rPr lang="en-US" sz="2200" dirty="0" err="1"/>
              <a:t>làm</a:t>
            </a:r>
            <a:r>
              <a:rPr lang="en-US" sz="2200" dirty="0"/>
              <a:t>).</a:t>
            </a:r>
          </a:p>
          <a:p>
            <a:pPr marL="708660" lvl="1" indent="-342900">
              <a:lnSpc>
                <a:spcPct val="150000"/>
              </a:lnSpc>
              <a:spcBef>
                <a:spcPts val="600"/>
              </a:spcBef>
              <a:buFont typeface="+mj-lt"/>
              <a:buAutoNum type="alphaLcPeriod"/>
            </a:pPr>
            <a:r>
              <a:rPr lang="en-US" sz="2200" dirty="0" err="1"/>
              <a:t>Hãy</a:t>
            </a:r>
            <a:r>
              <a:rPr lang="en-US" sz="2200" dirty="0"/>
              <a:t> </a:t>
            </a:r>
            <a:r>
              <a:rPr lang="en-US" sz="2200" dirty="0" err="1"/>
              <a:t>giải</a:t>
            </a:r>
            <a:r>
              <a:rPr lang="en-US" sz="2200" dirty="0"/>
              <a:t> </a:t>
            </a:r>
            <a:r>
              <a:rPr lang="en-US" sz="2200" dirty="0" err="1"/>
              <a:t>mã</a:t>
            </a:r>
            <a:r>
              <a:rPr lang="en-US" sz="2200" dirty="0"/>
              <a:t> </a:t>
            </a:r>
            <a:r>
              <a:rPr lang="en-US" sz="2200" dirty="0" err="1"/>
              <a:t>trong</a:t>
            </a:r>
            <a:r>
              <a:rPr lang="en-US" sz="2200" dirty="0"/>
              <a:t> </a:t>
            </a:r>
            <a:r>
              <a:rPr lang="en-US" sz="2200" dirty="0" err="1"/>
              <a:t>trường</a:t>
            </a:r>
            <a:r>
              <a:rPr lang="en-US" sz="2200" dirty="0"/>
              <a:t> </a:t>
            </a:r>
            <a:r>
              <a:rPr lang="en-US" sz="2200" dirty="0" err="1"/>
              <a:t>hợp</a:t>
            </a:r>
            <a:r>
              <a:rPr lang="en-US" sz="2200" dirty="0"/>
              <a:t> vector </a:t>
            </a:r>
            <a:r>
              <a:rPr lang="en-US" sz="2200" dirty="0" err="1"/>
              <a:t>lỗi</a:t>
            </a:r>
            <a:r>
              <a:rPr lang="en-US" sz="2200" dirty="0"/>
              <a:t> </a:t>
            </a:r>
            <a:r>
              <a:rPr lang="en-US" sz="2200" dirty="0" err="1"/>
              <a:t>là</a:t>
            </a:r>
            <a:r>
              <a:rPr lang="en-US" sz="2200" dirty="0"/>
              <a:t> </a:t>
            </a:r>
            <a:r>
              <a:rPr lang="en-US" sz="2200" b="1" dirty="0"/>
              <a:t>e</a:t>
            </a:r>
            <a:r>
              <a:rPr lang="en-US" sz="2200" dirty="0"/>
              <a:t> = </a:t>
            </a:r>
            <a:r>
              <a:rPr lang="en-US" sz="2200" b="1" dirty="0"/>
              <a:t>[0001000]</a:t>
            </a:r>
            <a:r>
              <a:rPr lang="en-US" sz="2200" dirty="0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Bài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tập</a:t>
            </a:r>
            <a:r>
              <a:rPr lang="en-US" sz="3200" dirty="0">
                <a:latin typeface="Arial"/>
                <a:cs typeface="Arial"/>
              </a:rPr>
              <a:t>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2D9AF7-A527-864B-AC09-A877F9055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905000"/>
            <a:ext cx="3200400" cy="10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88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3200" dirty="0">
                <a:latin typeface="Arial"/>
                <a:cs typeface="Arial"/>
              </a:rPr>
              <a:t>Mã kiểm tra chẵn lẻ (parity)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915400" cy="5105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456"/>
              </a:spcBef>
            </a:pPr>
            <a:r>
              <a:rPr lang="en-US" altLang="en-US" sz="2200" dirty="0" err="1">
                <a:latin typeface="Arial"/>
                <a:cs typeface="Arial"/>
              </a:rPr>
              <a:t>Là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khối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đơn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giản</a:t>
            </a:r>
            <a:endParaRPr lang="en-US" alt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456"/>
              </a:spcBef>
            </a:pPr>
            <a:r>
              <a:rPr lang="en-US" altLang="en-US" sz="2200" dirty="0" err="1">
                <a:latin typeface="Arial"/>
                <a:cs typeface="Arial"/>
              </a:rPr>
              <a:t>Thêm</a:t>
            </a:r>
            <a:r>
              <a:rPr lang="en-US" altLang="en-US" sz="2200" dirty="0">
                <a:latin typeface="Arial"/>
                <a:cs typeface="Arial"/>
              </a:rPr>
              <a:t> bit </a:t>
            </a:r>
            <a:r>
              <a:rPr lang="en-US" altLang="en-US" sz="2200" dirty="0" err="1">
                <a:latin typeface="Arial"/>
                <a:cs typeface="Arial"/>
              </a:rPr>
              <a:t>chẵn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lẻ</a:t>
            </a:r>
            <a:r>
              <a:rPr lang="en-US" altLang="en-US" sz="2200" dirty="0">
                <a:latin typeface="Arial"/>
                <a:cs typeface="Arial"/>
              </a:rPr>
              <a:t> (parity – P ) </a:t>
            </a:r>
            <a:r>
              <a:rPr lang="en-US" altLang="en-US" sz="2200" dirty="0" err="1">
                <a:latin typeface="Arial"/>
                <a:cs typeface="Arial"/>
              </a:rPr>
              <a:t>vào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ký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tự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trước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khi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truyền</a:t>
            </a:r>
            <a:r>
              <a:rPr lang="en-US" altLang="en-US" sz="2200" dirty="0">
                <a:latin typeface="Arial"/>
                <a:cs typeface="Arial"/>
              </a:rPr>
              <a:t>;</a:t>
            </a:r>
          </a:p>
          <a:p>
            <a:pPr>
              <a:lnSpc>
                <a:spcPct val="150000"/>
              </a:lnSpc>
              <a:spcBef>
                <a:spcPts val="456"/>
              </a:spcBef>
            </a:pPr>
            <a:r>
              <a:rPr lang="en-US" altLang="en-US" sz="2200" dirty="0" err="1">
                <a:latin typeface="Arial"/>
                <a:cs typeface="Arial"/>
              </a:rPr>
              <a:t>Có</a:t>
            </a:r>
            <a:r>
              <a:rPr lang="en-US" altLang="en-US" sz="2200" dirty="0">
                <a:latin typeface="Arial"/>
                <a:cs typeface="Arial"/>
              </a:rPr>
              <a:t> 2 </a:t>
            </a:r>
            <a:r>
              <a:rPr lang="en-US" altLang="en-US" sz="2200" dirty="0" err="1">
                <a:latin typeface="Arial"/>
                <a:cs typeface="Arial"/>
              </a:rPr>
              <a:t>loại</a:t>
            </a:r>
            <a:r>
              <a:rPr lang="en-US" altLang="en-US" sz="2200" dirty="0">
                <a:latin typeface="Arial"/>
                <a:cs typeface="Arial"/>
              </a:rPr>
              <a:t>:</a:t>
            </a:r>
          </a:p>
          <a:p>
            <a:pPr lvl="1">
              <a:lnSpc>
                <a:spcPct val="150000"/>
              </a:lnSpc>
              <a:spcBef>
                <a:spcPts val="456"/>
              </a:spcBef>
            </a:pPr>
            <a:r>
              <a:rPr lang="en-US" altLang="en-US" sz="2200" dirty="0" err="1">
                <a:latin typeface="Arial"/>
                <a:cs typeface="Arial"/>
              </a:rPr>
              <a:t>Loại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chẵn</a:t>
            </a:r>
            <a:r>
              <a:rPr lang="en-US" altLang="en-US" sz="2200" dirty="0">
                <a:latin typeface="Arial"/>
                <a:cs typeface="Arial"/>
              </a:rPr>
              <a:t> (Even parity): </a:t>
            </a:r>
            <a:r>
              <a:rPr lang="en-US" altLang="en-US" sz="2200" dirty="0" err="1">
                <a:latin typeface="Arial"/>
                <a:cs typeface="Arial"/>
              </a:rPr>
              <a:t>tổng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số</a:t>
            </a:r>
            <a:r>
              <a:rPr lang="en-US" altLang="en-US" sz="2200" dirty="0">
                <a:latin typeface="Arial"/>
                <a:cs typeface="Arial"/>
              </a:rPr>
              <a:t> bit 1 </a:t>
            </a:r>
            <a:r>
              <a:rPr lang="en-US" altLang="en-US" sz="2200" dirty="0" err="1">
                <a:latin typeface="Arial"/>
                <a:cs typeface="Arial"/>
              </a:rPr>
              <a:t>trong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ký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tự</a:t>
            </a:r>
            <a:r>
              <a:rPr lang="en-US" altLang="en-US" sz="2200" dirty="0">
                <a:latin typeface="Arial"/>
                <a:cs typeface="Arial"/>
              </a:rPr>
              <a:t> (</a:t>
            </a:r>
            <a:r>
              <a:rPr lang="en-US" altLang="en-US" sz="2200" dirty="0" err="1">
                <a:latin typeface="Arial"/>
                <a:cs typeface="Arial"/>
              </a:rPr>
              <a:t>kể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cả</a:t>
            </a:r>
            <a:r>
              <a:rPr lang="en-US" altLang="en-US" sz="2200" dirty="0">
                <a:latin typeface="Arial"/>
                <a:cs typeface="Arial"/>
              </a:rPr>
              <a:t> bit P) </a:t>
            </a:r>
            <a:r>
              <a:rPr lang="en-US" altLang="en-US" sz="2200" dirty="0" err="1">
                <a:latin typeface="Arial"/>
                <a:cs typeface="Arial"/>
              </a:rPr>
              <a:t>là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số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chẵn</a:t>
            </a:r>
            <a:endParaRPr lang="en-US" altLang="en-US" sz="2200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  <a:spcBef>
                <a:spcPts val="456"/>
              </a:spcBef>
            </a:pPr>
            <a:r>
              <a:rPr lang="en-US" altLang="en-US" sz="2200" dirty="0" err="1">
                <a:latin typeface="Arial"/>
                <a:cs typeface="Arial"/>
              </a:rPr>
              <a:t>Loại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lẻ</a:t>
            </a:r>
            <a:r>
              <a:rPr lang="en-US" altLang="en-US" sz="2200" dirty="0">
                <a:latin typeface="Arial"/>
                <a:cs typeface="Arial"/>
              </a:rPr>
              <a:t> (Odd parity): </a:t>
            </a:r>
            <a:r>
              <a:rPr lang="en-US" altLang="en-US" sz="2200" dirty="0" err="1">
                <a:latin typeface="Arial"/>
                <a:cs typeface="Arial"/>
              </a:rPr>
              <a:t>tổng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số</a:t>
            </a:r>
            <a:r>
              <a:rPr lang="en-US" altLang="en-US" sz="2200" dirty="0">
                <a:latin typeface="Arial"/>
                <a:cs typeface="Arial"/>
              </a:rPr>
              <a:t> bit 1 </a:t>
            </a:r>
            <a:r>
              <a:rPr lang="en-US" altLang="en-US" sz="2200" dirty="0" err="1">
                <a:latin typeface="Arial"/>
                <a:cs typeface="Arial"/>
              </a:rPr>
              <a:t>trong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ký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tự</a:t>
            </a:r>
            <a:r>
              <a:rPr lang="en-US" altLang="en-US" sz="2200" dirty="0">
                <a:latin typeface="Arial"/>
                <a:cs typeface="Arial"/>
              </a:rPr>
              <a:t> (</a:t>
            </a:r>
            <a:r>
              <a:rPr lang="en-US" altLang="en-US" sz="2200" dirty="0" err="1">
                <a:latin typeface="Arial"/>
                <a:cs typeface="Arial"/>
              </a:rPr>
              <a:t>kể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cả</a:t>
            </a:r>
            <a:r>
              <a:rPr lang="en-US" altLang="en-US" sz="2200" dirty="0">
                <a:latin typeface="Arial"/>
                <a:cs typeface="Arial"/>
              </a:rPr>
              <a:t> bit P) </a:t>
            </a:r>
            <a:r>
              <a:rPr lang="en-US" altLang="en-US" sz="2200" dirty="0" err="1">
                <a:latin typeface="Arial"/>
                <a:cs typeface="Arial"/>
              </a:rPr>
              <a:t>là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số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lẻ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85D6A1D-3665-484E-9AA0-346F30523C5B}"/>
              </a:ext>
            </a:extLst>
          </p:cNvPr>
          <p:cNvSpPr txBox="1">
            <a:spLocks/>
          </p:cNvSpPr>
          <p:nvPr/>
        </p:nvSpPr>
        <p:spPr>
          <a:xfrm>
            <a:off x="275409" y="4724400"/>
            <a:ext cx="8915400" cy="82232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rgbClr val="2909AF"/>
              </a:buClr>
              <a:buSzPct val="60000"/>
              <a:buFont typeface="Wingdings" pitchFamily="2" charset="2"/>
              <a:buChar char="q"/>
              <a:defRPr kumimoji="0" sz="2000" b="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rgbClr val="2909AF"/>
              </a:buClr>
              <a:buSzPct val="100000"/>
              <a:buFont typeface="Wingdings" pitchFamily="2" charset="2"/>
              <a:buChar char="§"/>
              <a:defRPr kumimoji="0" sz="19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rgbClr val="2909AF"/>
              </a:buClr>
              <a:buSzPct val="75000"/>
              <a:buFont typeface="Courier New" pitchFamily="49" charset="0"/>
              <a:buChar char="o"/>
              <a:defRPr kumimoji="0"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75000"/>
              <a:buFont typeface="Times New Roman" pitchFamily="18" charset="0"/>
              <a:buChar char="+"/>
              <a:defRPr kumimoji="0" sz="17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65000"/>
              <a:buFont typeface="Arial" pitchFamily="34" charset="0"/>
              <a:buChar char="•"/>
              <a:defRPr kumimoji="0"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456"/>
              </a:spcBef>
            </a:pPr>
            <a:r>
              <a:rPr lang="en-US" altLang="en-US" sz="2200" dirty="0" err="1">
                <a:latin typeface="Arial"/>
                <a:cs typeface="Arial"/>
              </a:rPr>
              <a:t>Bên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kiểm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phát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hiện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dựa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vào</a:t>
            </a:r>
            <a:r>
              <a:rPr lang="en-US" altLang="en-US" sz="2200" dirty="0">
                <a:latin typeface="Arial"/>
                <a:cs typeface="Arial"/>
              </a:rPr>
              <a:t> bit P</a:t>
            </a:r>
          </a:p>
        </p:txBody>
      </p:sp>
    </p:spTree>
    <p:extLst>
      <p:ext uri="{BB962C8B-B14F-4D97-AF65-F5344CB8AC3E}">
        <p14:creationId xmlns:p14="http://schemas.microsoft.com/office/powerpoint/2010/main" val="719698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9" name="Group 19"/>
          <p:cNvGrpSpPr>
            <a:grpSpLocks/>
          </p:cNvGrpSpPr>
          <p:nvPr/>
        </p:nvGrpSpPr>
        <p:grpSpPr bwMode="auto">
          <a:xfrm>
            <a:off x="609600" y="4792662"/>
            <a:ext cx="7772400" cy="1684338"/>
            <a:chOff x="762000" y="1384300"/>
            <a:chExt cx="7772400" cy="1684338"/>
          </a:xfrm>
        </p:grpSpPr>
        <p:sp>
          <p:nvSpPr>
            <p:cNvPr id="45061" name="Text Box 18"/>
            <p:cNvSpPr txBox="1">
              <a:spLocks noChangeArrowheads="1"/>
            </p:cNvSpPr>
            <p:nvPr/>
          </p:nvSpPr>
          <p:spPr bwMode="auto">
            <a:xfrm>
              <a:off x="6324600" y="1447800"/>
              <a:ext cx="22098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ja-JP" sz="2400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MS Mincho" panose="02020609040205080304" pitchFamily="49" charset="-128"/>
                </a:rPr>
                <a:t>R</a:t>
              </a:r>
              <a:r>
                <a:rPr lang="pt-BR" altLang="ja-JP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MS Mincho" panose="02020609040205080304" pitchFamily="49" charset="-128"/>
                </a:rPr>
                <a:t> = </a:t>
              </a:r>
              <a:r>
                <a:rPr lang="pt-BR" altLang="ja-JP" sz="2400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MS Mincho" panose="02020609040205080304" pitchFamily="49" charset="-128"/>
                </a:rPr>
                <a:t>k</a:t>
              </a:r>
              <a:r>
                <a:rPr lang="pt-BR" altLang="ja-JP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MS Mincho" panose="02020609040205080304" pitchFamily="49" charset="-128"/>
                </a:rPr>
                <a:t>/</a:t>
              </a:r>
              <a:r>
                <a:rPr lang="pt-BR" altLang="ja-JP" sz="2400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MS Mincho" panose="02020609040205080304" pitchFamily="49" charset="-128"/>
                </a:rPr>
                <a:t>n</a:t>
              </a:r>
              <a:r>
                <a:rPr lang="pt-BR" altLang="ja-JP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MS Mincho" panose="02020609040205080304" pitchFamily="49" charset="-128"/>
                </a:rPr>
                <a:t> = 7/8</a:t>
              </a:r>
              <a:endParaRPr lang="vi-VN" altLang="en-US" sz="2400" dirty="0">
                <a:solidFill>
                  <a:srgbClr val="FF0000"/>
                </a:solidFill>
                <a:ea typeface="MS Mincho" panose="02020609040205080304" pitchFamily="49" charset="-128"/>
              </a:endParaRPr>
            </a:p>
          </p:txBody>
        </p:sp>
        <p:sp>
          <p:nvSpPr>
            <p:cNvPr id="45062" name="Text Box 17"/>
            <p:cNvSpPr txBox="1">
              <a:spLocks noChangeArrowheads="1"/>
            </p:cNvSpPr>
            <p:nvPr/>
          </p:nvSpPr>
          <p:spPr bwMode="auto">
            <a:xfrm>
              <a:off x="990600" y="2590800"/>
              <a:ext cx="6022975" cy="477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vi-VN" altLang="ja-JP" sz="1200">
                  <a:latin typeface="Times New Roman" panose="02020603050405020304" pitchFamily="18" charset="0"/>
                  <a:ea typeface="MS Mincho" panose="02020609040205080304" pitchFamily="49" charset="-128"/>
                </a:rPr>
                <a:t>                                    </a:t>
              </a:r>
              <a:r>
                <a:rPr lang="vi-VN" altLang="ja-JP" sz="2400">
                  <a:latin typeface="Times New Roman" panose="02020603050405020304" pitchFamily="18" charset="0"/>
                  <a:ea typeface="MS Mincho" panose="02020609040205080304" pitchFamily="49" charset="-128"/>
                </a:rPr>
                <a:t>7 bit tin                   1bit</a:t>
              </a:r>
              <a:r>
                <a:rPr lang="en-US" altLang="ja-JP" sz="2400">
                  <a:latin typeface="Times New Roman" panose="02020603050405020304" pitchFamily="18" charset="0"/>
                  <a:ea typeface="MS Mincho" panose="02020609040205080304" pitchFamily="49" charset="-128"/>
                </a:rPr>
                <a:t> kiểm tra</a:t>
              </a:r>
              <a:r>
                <a:rPr lang="vi-VN" altLang="ja-JP" sz="2400">
                  <a:latin typeface="Times New Roman" panose="02020603050405020304" pitchFamily="18" charset="0"/>
                  <a:ea typeface="MS Mincho" panose="02020609040205080304" pitchFamily="49" charset="-128"/>
                </a:rPr>
                <a:t>                                     </a:t>
              </a:r>
              <a:endParaRPr lang="vi-VN" altLang="en-US" sz="2400">
                <a:ea typeface="MS Mincho" panose="02020609040205080304" pitchFamily="49" charset="-128"/>
              </a:endParaRPr>
            </a:p>
          </p:txBody>
        </p:sp>
        <p:sp>
          <p:nvSpPr>
            <p:cNvPr id="45063" name="Text Box 5"/>
            <p:cNvSpPr txBox="1">
              <a:spLocks noChangeArrowheads="1"/>
            </p:cNvSpPr>
            <p:nvPr/>
          </p:nvSpPr>
          <p:spPr bwMode="auto">
            <a:xfrm>
              <a:off x="762000" y="1447800"/>
              <a:ext cx="5486400" cy="728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vi-VN" altLang="ja-JP" sz="2400">
                  <a:latin typeface="Times New Roman" panose="02020603050405020304" pitchFamily="18" charset="0"/>
                  <a:ea typeface="MS Mincho" panose="02020609040205080304" pitchFamily="49" charset="-128"/>
                </a:rPr>
                <a:t> </a:t>
              </a:r>
              <a:r>
                <a:rPr lang="vi-VN" altLang="ja-JP" sz="2400" b="1">
                  <a:latin typeface="Times New Roman" panose="02020603050405020304" pitchFamily="18" charset="0"/>
                  <a:ea typeface="MS Mincho" panose="02020609040205080304" pitchFamily="49" charset="-128"/>
                </a:rPr>
                <a:t>B</a:t>
              </a:r>
              <a:r>
                <a:rPr lang="vi-VN" altLang="ja-JP" sz="2400" b="1" baseline="-25000">
                  <a:latin typeface="Times New Roman" panose="02020603050405020304" pitchFamily="18" charset="0"/>
                  <a:ea typeface="MS Mincho" panose="02020609040205080304" pitchFamily="49" charset="-128"/>
                </a:rPr>
                <a:t>0      </a:t>
              </a:r>
              <a:r>
                <a:rPr lang="vi-VN" altLang="ja-JP" sz="2400" b="1">
                  <a:latin typeface="Times New Roman" panose="02020603050405020304" pitchFamily="18" charset="0"/>
                  <a:ea typeface="MS Mincho" panose="02020609040205080304" pitchFamily="49" charset="-128"/>
                </a:rPr>
                <a:t>B</a:t>
              </a:r>
              <a:r>
                <a:rPr lang="vi-VN" altLang="ja-JP" sz="2400" b="1" baseline="-25000">
                  <a:latin typeface="Times New Roman" panose="02020603050405020304" pitchFamily="18" charset="0"/>
                  <a:ea typeface="MS Mincho" panose="02020609040205080304" pitchFamily="49" charset="-128"/>
                </a:rPr>
                <a:t>1</a:t>
              </a:r>
              <a:r>
                <a:rPr lang="vi-VN" altLang="ja-JP" sz="2400" b="1">
                  <a:latin typeface="Times New Roman" panose="02020603050405020304" pitchFamily="18" charset="0"/>
                  <a:ea typeface="MS Mincho" panose="02020609040205080304" pitchFamily="49" charset="-128"/>
                </a:rPr>
                <a:t>     B</a:t>
              </a:r>
              <a:r>
                <a:rPr lang="vi-VN" altLang="ja-JP" sz="2400" b="1" baseline="-25000">
                  <a:latin typeface="Times New Roman" panose="02020603050405020304" pitchFamily="18" charset="0"/>
                  <a:ea typeface="MS Mincho" panose="02020609040205080304" pitchFamily="49" charset="-128"/>
                </a:rPr>
                <a:t>2</a:t>
              </a:r>
              <a:r>
                <a:rPr lang="vi-VN" altLang="ja-JP" sz="2400" b="1">
                  <a:latin typeface="Times New Roman" panose="02020603050405020304" pitchFamily="18" charset="0"/>
                  <a:ea typeface="MS Mincho" panose="02020609040205080304" pitchFamily="49" charset="-128"/>
                </a:rPr>
                <a:t>    B</a:t>
              </a:r>
              <a:r>
                <a:rPr lang="vi-VN" altLang="ja-JP" sz="2400" b="1" baseline="-25000">
                  <a:latin typeface="Times New Roman" panose="02020603050405020304" pitchFamily="18" charset="0"/>
                  <a:ea typeface="MS Mincho" panose="02020609040205080304" pitchFamily="49" charset="-128"/>
                </a:rPr>
                <a:t>3      </a:t>
              </a:r>
              <a:r>
                <a:rPr lang="vi-VN" altLang="ja-JP" sz="2400" b="1">
                  <a:latin typeface="Times New Roman" panose="02020603050405020304" pitchFamily="18" charset="0"/>
                  <a:ea typeface="MS Mincho" panose="02020609040205080304" pitchFamily="49" charset="-128"/>
                </a:rPr>
                <a:t>B</a:t>
              </a:r>
              <a:r>
                <a:rPr lang="vi-VN" altLang="ja-JP" sz="2400" b="1" baseline="-25000">
                  <a:latin typeface="Times New Roman" panose="02020603050405020304" pitchFamily="18" charset="0"/>
                  <a:ea typeface="MS Mincho" panose="02020609040205080304" pitchFamily="49" charset="-128"/>
                </a:rPr>
                <a:t>4</a:t>
              </a:r>
              <a:r>
                <a:rPr lang="vi-VN" altLang="ja-JP" sz="2400" b="1">
                  <a:latin typeface="Times New Roman" panose="02020603050405020304" pitchFamily="18" charset="0"/>
                  <a:ea typeface="MS Mincho" panose="02020609040205080304" pitchFamily="49" charset="-128"/>
                </a:rPr>
                <a:t>    B</a:t>
              </a:r>
              <a:r>
                <a:rPr lang="vi-VN" altLang="ja-JP" sz="2400" b="1" baseline="-25000">
                  <a:latin typeface="Times New Roman" panose="02020603050405020304" pitchFamily="18" charset="0"/>
                  <a:ea typeface="MS Mincho" panose="02020609040205080304" pitchFamily="49" charset="-128"/>
                </a:rPr>
                <a:t>5</a:t>
              </a:r>
              <a:r>
                <a:rPr lang="vi-VN" altLang="ja-JP" sz="2400" b="1">
                  <a:latin typeface="Times New Roman" panose="02020603050405020304" pitchFamily="18" charset="0"/>
                  <a:ea typeface="MS Mincho" panose="02020609040205080304" pitchFamily="49" charset="-128"/>
                </a:rPr>
                <a:t>     B</a:t>
              </a:r>
              <a:r>
                <a:rPr lang="vi-VN" altLang="ja-JP" sz="2400" b="1" baseline="-25000">
                  <a:latin typeface="Times New Roman" panose="02020603050405020304" pitchFamily="18" charset="0"/>
                  <a:ea typeface="MS Mincho" panose="02020609040205080304" pitchFamily="49" charset="-128"/>
                </a:rPr>
                <a:t>6</a:t>
              </a:r>
              <a:r>
                <a:rPr lang="vi-VN" altLang="ja-JP" sz="2400" b="1">
                  <a:latin typeface="Times New Roman" panose="02020603050405020304" pitchFamily="18" charset="0"/>
                  <a:ea typeface="MS Mincho" panose="02020609040205080304" pitchFamily="49" charset="-128"/>
                </a:rPr>
                <a:t>     </a:t>
              </a:r>
              <a:r>
                <a:rPr lang="vi-VN" altLang="ja-JP" sz="2400" b="1">
                  <a:solidFill>
                    <a:srgbClr val="FF0000"/>
                  </a:solidFill>
                  <a:latin typeface="Times New Roman" panose="02020603050405020304" pitchFamily="18" charset="0"/>
                  <a:ea typeface="MS Mincho" panose="02020609040205080304" pitchFamily="49" charset="-128"/>
                </a:rPr>
                <a:t>P</a:t>
              </a:r>
              <a:endParaRPr lang="vi-VN" altLang="en-US" sz="2400" b="1">
                <a:solidFill>
                  <a:srgbClr val="FF0000"/>
                </a:solidFill>
                <a:ea typeface="MS Mincho" panose="02020609040205080304" pitchFamily="49" charset="-128"/>
              </a:endParaRPr>
            </a:p>
          </p:txBody>
        </p:sp>
        <p:sp>
          <p:nvSpPr>
            <p:cNvPr id="45064" name="Line 6"/>
            <p:cNvSpPr>
              <a:spLocks noChangeShapeType="1"/>
            </p:cNvSpPr>
            <p:nvPr/>
          </p:nvSpPr>
          <p:spPr bwMode="auto">
            <a:xfrm>
              <a:off x="762000" y="1398588"/>
              <a:ext cx="4763" cy="7286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65" name="Line 7"/>
            <p:cNvSpPr>
              <a:spLocks noChangeShapeType="1"/>
            </p:cNvSpPr>
            <p:nvPr/>
          </p:nvSpPr>
          <p:spPr bwMode="auto">
            <a:xfrm>
              <a:off x="1403350" y="1398588"/>
              <a:ext cx="3175" cy="7286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66" name="Line 8"/>
            <p:cNvSpPr>
              <a:spLocks noChangeShapeType="1"/>
            </p:cNvSpPr>
            <p:nvPr/>
          </p:nvSpPr>
          <p:spPr bwMode="auto">
            <a:xfrm>
              <a:off x="2043113" y="1398588"/>
              <a:ext cx="4762" cy="7286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67" name="Line 9"/>
            <p:cNvSpPr>
              <a:spLocks noChangeShapeType="1"/>
            </p:cNvSpPr>
            <p:nvPr/>
          </p:nvSpPr>
          <p:spPr bwMode="auto">
            <a:xfrm>
              <a:off x="2684463" y="1398588"/>
              <a:ext cx="4762" cy="7286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68" name="Line 10"/>
            <p:cNvSpPr>
              <a:spLocks noChangeShapeType="1"/>
            </p:cNvSpPr>
            <p:nvPr/>
          </p:nvSpPr>
          <p:spPr bwMode="auto">
            <a:xfrm>
              <a:off x="3325813" y="1398588"/>
              <a:ext cx="3175" cy="7286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69" name="Line 11"/>
            <p:cNvSpPr>
              <a:spLocks noChangeShapeType="1"/>
            </p:cNvSpPr>
            <p:nvPr/>
          </p:nvSpPr>
          <p:spPr bwMode="auto">
            <a:xfrm>
              <a:off x="3967163" y="1398588"/>
              <a:ext cx="3175" cy="7286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70" name="Line 12"/>
            <p:cNvSpPr>
              <a:spLocks noChangeShapeType="1"/>
            </p:cNvSpPr>
            <p:nvPr/>
          </p:nvSpPr>
          <p:spPr bwMode="auto">
            <a:xfrm>
              <a:off x="4610100" y="1384300"/>
              <a:ext cx="3175" cy="72866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71" name="Line 13"/>
            <p:cNvSpPr>
              <a:spLocks noChangeShapeType="1"/>
            </p:cNvSpPr>
            <p:nvPr/>
          </p:nvSpPr>
          <p:spPr bwMode="auto">
            <a:xfrm>
              <a:off x="5254625" y="1400175"/>
              <a:ext cx="1588" cy="72866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72" name="Line 14"/>
            <p:cNvSpPr>
              <a:spLocks noChangeShapeType="1"/>
            </p:cNvSpPr>
            <p:nvPr/>
          </p:nvSpPr>
          <p:spPr bwMode="auto">
            <a:xfrm>
              <a:off x="5891213" y="1398588"/>
              <a:ext cx="4762" cy="7286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73" name="AutoShape 15"/>
            <p:cNvSpPr>
              <a:spLocks/>
            </p:cNvSpPr>
            <p:nvPr/>
          </p:nvSpPr>
          <p:spPr bwMode="auto">
            <a:xfrm rot="-5400000">
              <a:off x="2846388" y="206375"/>
              <a:ext cx="322262" cy="4491038"/>
            </a:xfrm>
            <a:prstGeom prst="leftBrace">
              <a:avLst>
                <a:gd name="adj1" fmla="val 116133"/>
                <a:gd name="adj2" fmla="val 50000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074" name="Line 16"/>
            <p:cNvSpPr>
              <a:spLocks noChangeShapeType="1"/>
            </p:cNvSpPr>
            <p:nvPr/>
          </p:nvSpPr>
          <p:spPr bwMode="auto">
            <a:xfrm flipV="1">
              <a:off x="5562600" y="2133600"/>
              <a:ext cx="3175" cy="4572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75" name="Line 19"/>
            <p:cNvSpPr>
              <a:spLocks noChangeShapeType="1"/>
            </p:cNvSpPr>
            <p:nvPr/>
          </p:nvSpPr>
          <p:spPr bwMode="auto">
            <a:xfrm>
              <a:off x="762000" y="2116138"/>
              <a:ext cx="5129213" cy="15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76" name="Line 20"/>
            <p:cNvSpPr>
              <a:spLocks noChangeShapeType="1"/>
            </p:cNvSpPr>
            <p:nvPr/>
          </p:nvSpPr>
          <p:spPr bwMode="auto">
            <a:xfrm>
              <a:off x="762000" y="1393825"/>
              <a:ext cx="5129213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60" name="Text Box 25"/>
          <p:cNvSpPr txBox="1">
            <a:spLocks noChangeArrowheads="1"/>
          </p:cNvSpPr>
          <p:nvPr/>
        </p:nvSpPr>
        <p:spPr bwMode="auto">
          <a:xfrm>
            <a:off x="152400" y="1524000"/>
            <a:ext cx="8839200" cy="3110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40000"/>
              </a:spcBef>
              <a:buClr>
                <a:srgbClr val="2909AF"/>
              </a:buClr>
              <a:buSzPct val="60000"/>
              <a:buFont typeface="Wingdings" panose="05000000000000000000" pitchFamily="2" charset="2"/>
              <a:buChar char="q"/>
            </a:pPr>
            <a:r>
              <a:rPr lang="en-US" altLang="en-US" sz="2200" b="1" u="sng" dirty="0" err="1">
                <a:latin typeface="Arial"/>
                <a:cs typeface="Arial"/>
              </a:rPr>
              <a:t>Mã</a:t>
            </a:r>
            <a:r>
              <a:rPr lang="en-US" altLang="en-US" sz="2200" b="1" u="sng" dirty="0">
                <a:latin typeface="Arial"/>
                <a:cs typeface="Arial"/>
              </a:rPr>
              <a:t> </a:t>
            </a:r>
            <a:r>
              <a:rPr lang="en-US" altLang="en-US" sz="2200" b="1" u="sng" dirty="0" err="1">
                <a:latin typeface="Arial"/>
                <a:cs typeface="Arial"/>
              </a:rPr>
              <a:t>hoá</a:t>
            </a:r>
            <a:r>
              <a:rPr lang="en-US" altLang="en-US" sz="2200" b="1" u="sng" dirty="0">
                <a:latin typeface="Arial"/>
                <a:cs typeface="Arial"/>
              </a:rPr>
              <a:t>: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vi-VN" altLang="en-US" sz="2200" dirty="0">
                <a:latin typeface="Arial"/>
                <a:cs typeface="Arial"/>
              </a:rPr>
              <a:t>tính bit P </a:t>
            </a:r>
            <a:r>
              <a:rPr lang="vi-VN" altLang="en-US" sz="2200" dirty="0">
                <a:latin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vi-VN" altLang="en-US" sz="2200" dirty="0">
                <a:latin typeface="Arial"/>
                <a:cs typeface="Arial"/>
              </a:rPr>
              <a:t> gắn vào cuối ký tự 7 bit </a:t>
            </a:r>
            <a:r>
              <a:rPr lang="vi-VN" altLang="en-US" sz="2200" dirty="0">
                <a:latin typeface="Arial"/>
                <a:cs typeface="Arial"/>
                <a:sym typeface="Wingdings" panose="05000000000000000000" pitchFamily="2" charset="2"/>
              </a:rPr>
              <a:t> phát</a:t>
            </a:r>
            <a:r>
              <a:rPr lang="vi-VN" altLang="en-US" sz="2200" dirty="0">
                <a:latin typeface="Arial"/>
                <a:cs typeface="Arial"/>
              </a:rPr>
              <a:t> đi</a:t>
            </a:r>
            <a:endParaRPr lang="en-US" altLang="en-US" sz="2200" dirty="0">
              <a:latin typeface="Arial"/>
              <a:cs typeface="Arial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40000"/>
              </a:spcBef>
              <a:buClr>
                <a:srgbClr val="2909AF"/>
              </a:buClr>
              <a:buSzPct val="60000"/>
              <a:buFont typeface="Wingdings" panose="05000000000000000000" pitchFamily="2" charset="2"/>
              <a:buChar char="q"/>
            </a:pPr>
            <a:r>
              <a:rPr lang="en-US" altLang="en-US" sz="2200" b="1" u="sng" dirty="0" err="1">
                <a:latin typeface="Arial"/>
                <a:cs typeface="Arial"/>
              </a:rPr>
              <a:t>Giải</a:t>
            </a:r>
            <a:r>
              <a:rPr lang="en-US" altLang="en-US" sz="2200" b="1" u="sng" dirty="0">
                <a:latin typeface="Arial"/>
                <a:cs typeface="Arial"/>
              </a:rPr>
              <a:t> </a:t>
            </a:r>
            <a:r>
              <a:rPr lang="en-US" altLang="en-US" sz="2200" b="1" u="sng" dirty="0" err="1">
                <a:latin typeface="Arial"/>
                <a:cs typeface="Arial"/>
              </a:rPr>
              <a:t>mã</a:t>
            </a:r>
            <a:r>
              <a:rPr lang="vi-VN" altLang="en-US" sz="2200" b="1" u="sng" dirty="0">
                <a:latin typeface="Arial"/>
                <a:cs typeface="Arial"/>
              </a:rPr>
              <a:t>:</a:t>
            </a:r>
            <a:r>
              <a:rPr lang="vi-VN" altLang="en-US" sz="2200" dirty="0">
                <a:latin typeface="Arial"/>
                <a:cs typeface="Arial"/>
              </a:rPr>
              <a:t>  tính bit P </a:t>
            </a:r>
            <a:r>
              <a:rPr lang="vi-VN" altLang="en-US" sz="2200" dirty="0">
                <a:latin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vi-VN" altLang="en-US" sz="2200" dirty="0">
                <a:latin typeface="Arial"/>
                <a:cs typeface="Arial"/>
              </a:rPr>
              <a:t> so sánh với bit P thu. 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40000"/>
              </a:spcBef>
              <a:buClr>
                <a:srgbClr val="2909AF"/>
              </a:buClr>
              <a:buSzPct val="60000"/>
              <a:buFont typeface="Wingdings" pitchFamily="2" charset="2"/>
              <a:buChar char="§"/>
            </a:pPr>
            <a:r>
              <a:rPr lang="vi-VN" altLang="en-US" sz="2200" dirty="0">
                <a:latin typeface="Arial"/>
                <a:cs typeface="Arial"/>
              </a:rPr>
              <a:t>Nếu khớp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>
                <a:latin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chấp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nhận</a:t>
            </a:r>
            <a:endParaRPr lang="en-US" altLang="en-US" sz="2200" dirty="0">
              <a:latin typeface="Arial"/>
              <a:cs typeface="Arial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40000"/>
              </a:spcBef>
              <a:buClr>
                <a:srgbClr val="2909AF"/>
              </a:buClr>
              <a:buSzPct val="60000"/>
              <a:buFont typeface="Wingdings" pitchFamily="2" charset="2"/>
              <a:buChar char="§"/>
            </a:pPr>
            <a:r>
              <a:rPr lang="en-US" altLang="en-US" sz="2200" dirty="0" err="1">
                <a:latin typeface="Arial"/>
                <a:cs typeface="Arial"/>
              </a:rPr>
              <a:t>Nếu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vi-VN" altLang="en-US" sz="2200" dirty="0">
                <a:latin typeface="Arial"/>
                <a:cs typeface="Arial"/>
              </a:rPr>
              <a:t>không khớp </a:t>
            </a:r>
            <a:r>
              <a:rPr lang="vi-VN" altLang="en-US" sz="2200" dirty="0">
                <a:latin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vi-VN" altLang="en-US" sz="2200" dirty="0">
                <a:latin typeface="Arial"/>
                <a:cs typeface="Arial"/>
              </a:rPr>
              <a:t> từ chối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40000"/>
              </a:spcBef>
              <a:buClr>
                <a:srgbClr val="2909AF"/>
              </a:buClr>
              <a:buSzPct val="60000"/>
              <a:buFont typeface="Wingdings" panose="05000000000000000000" pitchFamily="2" charset="2"/>
              <a:buChar char="q"/>
            </a:pPr>
            <a:r>
              <a:rPr lang="vi-VN" altLang="en-US" sz="2200" b="1" dirty="0">
                <a:latin typeface="Arial"/>
                <a:cs typeface="Arial"/>
              </a:rPr>
              <a:t>Cấu trúc từ mã: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Mã hóa và giải mã parity</a:t>
            </a:r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52572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11711</TotalTime>
  <Words>3183</Words>
  <Application>Microsoft Macintosh PowerPoint</Application>
  <PresentationFormat>On-screen Show (4:3)</PresentationFormat>
  <Paragraphs>502</Paragraphs>
  <Slides>72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2" baseType="lpstr">
      <vt:lpstr>Arial</vt:lpstr>
      <vt:lpstr>Calibri</vt:lpstr>
      <vt:lpstr>Cambria Math</vt:lpstr>
      <vt:lpstr>Courier New</vt:lpstr>
      <vt:lpstr>Tahoma</vt:lpstr>
      <vt:lpstr>Times New Roman</vt:lpstr>
      <vt:lpstr>Tw Cen MT</vt:lpstr>
      <vt:lpstr>Wingdings</vt:lpstr>
      <vt:lpstr>Median</vt:lpstr>
      <vt:lpstr>Equation</vt:lpstr>
      <vt:lpstr>Chương 4:  KỸ thuật MÃ HÓA KÊNH</vt:lpstr>
      <vt:lpstr>Hệ thống thông tin số điển hình</vt:lpstr>
      <vt:lpstr>Các em lưu ý:</vt:lpstr>
      <vt:lpstr>Nội dung</vt:lpstr>
      <vt:lpstr>Khả năng phát hiện và sửa lỗi của mã khối</vt:lpstr>
      <vt:lpstr>Minh hoạ khả năng phát hiện và sửa lỗi</vt:lpstr>
      <vt:lpstr>Nội dung</vt:lpstr>
      <vt:lpstr>Mã kiểm tra chẵn lẻ (parity)</vt:lpstr>
      <vt:lpstr>Mã hóa và giải mã parity</vt:lpstr>
      <vt:lpstr>Ví dụ mã parity</vt:lpstr>
      <vt:lpstr>Khả năng phát hiện lỗi của mã parity</vt:lpstr>
      <vt:lpstr>Mạch tính bit P</vt:lpstr>
      <vt:lpstr>Mã vòng CRC (Cyclic Redundancy Check)</vt:lpstr>
      <vt:lpstr>Phép cộng đa thức mã</vt:lpstr>
      <vt:lpstr>Phép nhân đa thức mã</vt:lpstr>
      <vt:lpstr>Phép chia đa thức mã</vt:lpstr>
      <vt:lpstr>Ví dụ 2 (tt) </vt:lpstr>
      <vt:lpstr>Mã hoá và giải mã CRC</vt:lpstr>
      <vt:lpstr>Ví dụ mã CRC</vt:lpstr>
      <vt:lpstr>Ví dụ mã CRC (tt)</vt:lpstr>
      <vt:lpstr>Ví dụ mã CRC (tt)</vt:lpstr>
      <vt:lpstr>Khả năng phát hiện lỗi của mã CRC</vt:lpstr>
      <vt:lpstr>Một số đa thức sinh thực tế</vt:lpstr>
      <vt:lpstr>Mạch mã hoá CRC</vt:lpstr>
      <vt:lpstr>Mạch giải mã CRC</vt:lpstr>
      <vt:lpstr>Bài tập 1 (bỏ câu c)</vt:lpstr>
      <vt:lpstr>Sửa bài tập 1 – mã vòng CRC</vt:lpstr>
      <vt:lpstr>Nhóm 9</vt:lpstr>
      <vt:lpstr>Nhóm 9</vt:lpstr>
      <vt:lpstr>Nhóm 9</vt:lpstr>
      <vt:lpstr>Nhóm 9</vt:lpstr>
      <vt:lpstr>Nhóm 8</vt:lpstr>
      <vt:lpstr>PowerPoint Presentation</vt:lpstr>
      <vt:lpstr>PowerPoint Presentation</vt:lpstr>
      <vt:lpstr>PowerPoint Presentation</vt:lpstr>
      <vt:lpstr>Sửa bài tập 1 – mã vòng CRC</vt:lpstr>
      <vt:lpstr>Sửa bài tập 1</vt:lpstr>
      <vt:lpstr>Sửa bài tập 1</vt:lpstr>
      <vt:lpstr>Sửa bài tập 1</vt:lpstr>
      <vt:lpstr>Sửa bài tập 1</vt:lpstr>
      <vt:lpstr>Bài tập 1 – mã vòng CRC (tt)</vt:lpstr>
      <vt:lpstr>PowerPoint Presentation</vt:lpstr>
      <vt:lpstr>PowerPoint Presentation</vt:lpstr>
      <vt:lpstr>Nội dung</vt:lpstr>
      <vt:lpstr>Tính số lượng bit tin và bit kiểm tra</vt:lpstr>
      <vt:lpstr>PowerPoint Presentation</vt:lpstr>
      <vt:lpstr>Biểu diễn mã bằng ma trận</vt:lpstr>
      <vt:lpstr>Biểu diễn mã bằng ma trận</vt:lpstr>
      <vt:lpstr>Nhắc lại mã khối tuyến tính (linear block code)</vt:lpstr>
      <vt:lpstr>Các bước mã hóa</vt:lpstr>
      <vt:lpstr>Ví dụ - bước 1</vt:lpstr>
      <vt:lpstr>Các bước mã hóa</vt:lpstr>
      <vt:lpstr>Ví dụ - bước 2</vt:lpstr>
      <vt:lpstr>Các bước mã hóa</vt:lpstr>
      <vt:lpstr>Ví dụ - bước 3</vt:lpstr>
      <vt:lpstr>Các bước mã hóa</vt:lpstr>
      <vt:lpstr>Ví dụ - bước 4</vt:lpstr>
      <vt:lpstr>Giải mã</vt:lpstr>
      <vt:lpstr>Tính syndrome</vt:lpstr>
      <vt:lpstr>Ví dụ tính syndrome</vt:lpstr>
      <vt:lpstr>PowerPoint Presentation</vt:lpstr>
      <vt:lpstr>Các bước giải mã</vt:lpstr>
      <vt:lpstr>Ví dụ giải mã</vt:lpstr>
      <vt:lpstr>Ví dụ giải mã (tt)</vt:lpstr>
      <vt:lpstr>Kỹ thuật interleaving</vt:lpstr>
      <vt:lpstr>Ví dụ kỹ thuật interleaving</vt:lpstr>
      <vt:lpstr>Sửa bài tập 2 (câu a, b)</vt:lpstr>
      <vt:lpstr>Nhóm 8</vt:lpstr>
      <vt:lpstr>PowerPoint Presentation</vt:lpstr>
      <vt:lpstr>Nhóm 8</vt:lpstr>
      <vt:lpstr>Nhóm 8</vt:lpstr>
      <vt:lpstr>Bài tập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Chương 3  Phân tích tẦn sỐ  cho tín hiỆu và hỆ thỐng</dc:title>
  <dc:creator>sony</dc:creator>
  <cp:lastModifiedBy>Microsoft Office User</cp:lastModifiedBy>
  <cp:revision>517</cp:revision>
  <cp:lastPrinted>2020-02-19T10:06:43Z</cp:lastPrinted>
  <dcterms:created xsi:type="dcterms:W3CDTF">2011-06-12T11:37:37Z</dcterms:created>
  <dcterms:modified xsi:type="dcterms:W3CDTF">2021-11-23T10:03:11Z</dcterms:modified>
</cp:coreProperties>
</file>